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2"/>
  </p:notesMasterIdLst>
  <p:sldIdLst>
    <p:sldId id="300" r:id="rId2"/>
    <p:sldId id="275" r:id="rId3"/>
    <p:sldId id="257" r:id="rId4"/>
    <p:sldId id="290" r:id="rId5"/>
    <p:sldId id="261" r:id="rId6"/>
    <p:sldId id="291" r:id="rId7"/>
    <p:sldId id="259" r:id="rId8"/>
    <p:sldId id="258" r:id="rId9"/>
    <p:sldId id="277" r:id="rId10"/>
    <p:sldId id="309" r:id="rId11"/>
    <p:sldId id="286" r:id="rId12"/>
    <p:sldId id="276" r:id="rId13"/>
    <p:sldId id="287" r:id="rId14"/>
    <p:sldId id="310" r:id="rId15"/>
    <p:sldId id="316" r:id="rId16"/>
    <p:sldId id="318" r:id="rId17"/>
    <p:sldId id="319" r:id="rId18"/>
    <p:sldId id="292" r:id="rId19"/>
    <p:sldId id="320" r:id="rId20"/>
    <p:sldId id="321" r:id="rId21"/>
    <p:sldId id="322" r:id="rId22"/>
    <p:sldId id="313" r:id="rId23"/>
    <p:sldId id="296" r:id="rId24"/>
    <p:sldId id="317" r:id="rId25"/>
    <p:sldId id="302" r:id="rId26"/>
    <p:sldId id="297" r:id="rId27"/>
    <p:sldId id="282" r:id="rId28"/>
    <p:sldId id="294" r:id="rId29"/>
    <p:sldId id="323" r:id="rId30"/>
    <p:sldId id="284" r:id="rId31"/>
    <p:sldId id="266" r:id="rId32"/>
    <p:sldId id="298" r:id="rId33"/>
    <p:sldId id="279" r:id="rId34"/>
    <p:sldId id="315" r:id="rId35"/>
    <p:sldId id="280" r:id="rId36"/>
    <p:sldId id="295" r:id="rId37"/>
    <p:sldId id="288" r:id="rId38"/>
    <p:sldId id="307" r:id="rId39"/>
    <p:sldId id="289" r:id="rId40"/>
    <p:sldId id="299" r:id="rId41"/>
  </p:sldIdLst>
  <p:sldSz cx="9144000" cy="5143500" type="screen16x9"/>
  <p:notesSz cx="6858000" cy="9144000"/>
  <p:embeddedFontLst>
    <p:embeddedFont>
      <p:font typeface="Oswald" pitchFamily="2" charset="77"/>
      <p:regular r:id="rId43"/>
      <p:bold r:id="rId44"/>
    </p:embeddedFont>
    <p:embeddedFont>
      <p:font typeface="Roboto" panose="02000000000000000000"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5998"/>
    <a:srgbClr val="770E15"/>
    <a:srgbClr val="FF6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09"/>
    <p:restoredTop sz="80864"/>
  </p:normalViewPr>
  <p:slideViewPr>
    <p:cSldViewPr snapToGrid="0">
      <p:cViewPr>
        <p:scale>
          <a:sx n="152" d="100"/>
          <a:sy n="152" d="100"/>
        </p:scale>
        <p:origin x="792" y="152"/>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[Shipments_Daten_SCa.xlsx]Tabelle4!PivotTable5</c:name>
    <c:fmtId val="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de-DE" dirty="0"/>
              <a:t>Angegebene</a:t>
            </a:r>
            <a:r>
              <a:rPr lang="de-DE" baseline="0" dirty="0"/>
              <a:t> und tatsächlich zugewiesene </a:t>
            </a:r>
            <a:r>
              <a:rPr lang="de-DE" dirty="0"/>
              <a:t>Transportkosten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10"/>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Tabelle4!$B$121</c:f>
              <c:strCache>
                <c:ptCount val="1"/>
                <c:pt idx="0">
                  <c:v>Summe von transport_price_booked</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Tabelle4!$B$122:$B$123</c:f>
              <c:numCache>
                <c:formatCode>_-* #,##0_-;\-* #,##0_-;_-* "-"??_-;_-@_-</c:formatCode>
                <c:ptCount val="1"/>
                <c:pt idx="0">
                  <c:v>36669147</c:v>
                </c:pt>
              </c:numCache>
            </c:numRef>
          </c:val>
          <c:extLst>
            <c:ext xmlns:c16="http://schemas.microsoft.com/office/drawing/2014/chart" uri="{C3380CC4-5D6E-409C-BE32-E72D297353CC}">
              <c16:uniqueId val="{00000000-00E4-6247-9564-809CE33E9F58}"/>
            </c:ext>
          </c:extLst>
        </c:ser>
        <c:ser>
          <c:idx val="1"/>
          <c:order val="1"/>
          <c:tx>
            <c:strRef>
              <c:f>Tabelle4!$C$121</c:f>
              <c:strCache>
                <c:ptCount val="1"/>
                <c:pt idx="0">
                  <c:v>Summe von transport_cost_assigned</c:v>
                </c:pt>
              </c:strCache>
            </c:strRef>
          </c:tx>
          <c:spPr>
            <a:solidFill>
              <a:schemeClr val="accent3">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Tabelle4!$C$122:$C$123</c:f>
              <c:numCache>
                <c:formatCode>_-* #,##0_-;\-* #,##0_-;_-* "-"??_-;_-@_-</c:formatCode>
                <c:ptCount val="1"/>
                <c:pt idx="0">
                  <c:v>32551065</c:v>
                </c:pt>
              </c:numCache>
            </c:numRef>
          </c:val>
          <c:extLst>
            <c:ext xmlns:c16="http://schemas.microsoft.com/office/drawing/2014/chart" uri="{C3380CC4-5D6E-409C-BE32-E72D297353CC}">
              <c16:uniqueId val="{00000001-00E4-6247-9564-809CE33E9F58}"/>
            </c:ext>
          </c:extLst>
        </c:ser>
        <c:ser>
          <c:idx val="2"/>
          <c:order val="2"/>
          <c:tx>
            <c:strRef>
              <c:f>Tabelle4!$D$121</c:f>
              <c:strCache>
                <c:ptCount val="1"/>
                <c:pt idx="0">
                  <c:v>Summe von Differenz (Transportkosten Assigned - Transportpreis Gebucht)</c:v>
                </c:pt>
              </c:strCache>
            </c:strRef>
          </c:tx>
          <c:spPr>
            <a:solidFill>
              <a:srgbClr val="C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Tabelle4!$D$122:$D$123</c:f>
              <c:numCache>
                <c:formatCode>_-* #,##0_-;\-* #,##0_-;_-* "-"??_-;_-@_-</c:formatCode>
                <c:ptCount val="1"/>
                <c:pt idx="0">
                  <c:v>-4118082</c:v>
                </c:pt>
              </c:numCache>
            </c:numRef>
          </c:val>
          <c:extLst>
            <c:ext xmlns:c16="http://schemas.microsoft.com/office/drawing/2014/chart" uri="{C3380CC4-5D6E-409C-BE32-E72D297353CC}">
              <c16:uniqueId val="{00000002-00E4-6247-9564-809CE33E9F58}"/>
            </c:ext>
          </c:extLst>
        </c:ser>
        <c:dLbls>
          <c:showLegendKey val="0"/>
          <c:showVal val="0"/>
          <c:showCatName val="0"/>
          <c:showSerName val="0"/>
          <c:showPercent val="0"/>
          <c:showBubbleSize val="0"/>
        </c:dLbls>
        <c:gapWidth val="219"/>
        <c:axId val="287691280"/>
        <c:axId val="299305904"/>
      </c:barChart>
      <c:catAx>
        <c:axId val="28769128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baseline="0"/>
                  <a:t>Nationaler Transport Variablen</a:t>
                </a:r>
                <a:endParaRPr lang="de-DE"/>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99305904"/>
        <c:crosses val="autoZero"/>
        <c:auto val="1"/>
        <c:lblAlgn val="ctr"/>
        <c:lblOffset val="100"/>
        <c:noMultiLvlLbl val="0"/>
      </c:catAx>
      <c:valAx>
        <c:axId val="299305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a:t>Kosten in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8769128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r>
              <a:rPr lang="en-US" sz="1200" b="1" dirty="0" err="1">
                <a:solidFill>
                  <a:schemeClr val="bg2">
                    <a:lumMod val="50000"/>
                  </a:schemeClr>
                </a:solidFill>
              </a:rPr>
              <a:t>Gesamtumsatz</a:t>
            </a:r>
            <a:r>
              <a:rPr lang="en-US" sz="1200" b="1" dirty="0">
                <a:solidFill>
                  <a:schemeClr val="bg2">
                    <a:lumMod val="50000"/>
                  </a:schemeClr>
                </a:solidFill>
              </a:rPr>
              <a:t> </a:t>
            </a:r>
            <a:r>
              <a:rPr lang="en-US" sz="1200" b="1" dirty="0" err="1">
                <a:solidFill>
                  <a:schemeClr val="bg2">
                    <a:lumMod val="50000"/>
                  </a:schemeClr>
                </a:solidFill>
              </a:rPr>
              <a:t>nach</a:t>
            </a:r>
            <a:r>
              <a:rPr lang="en-US" sz="1200" b="1" dirty="0">
                <a:solidFill>
                  <a:schemeClr val="bg2">
                    <a:lumMod val="50000"/>
                  </a:schemeClr>
                </a:solidFill>
              </a:rPr>
              <a:t> Domain Lane (in %) </a:t>
            </a:r>
          </a:p>
          <a:p>
            <a:pPr algn="just">
              <a:defRPr sz="1400">
                <a:solidFill>
                  <a:srgbClr val="3B5998"/>
                </a:solidFill>
              </a:defRPr>
            </a:pPr>
            <a:r>
              <a:rPr lang="en-US" sz="1200" dirty="0">
                <a:solidFill>
                  <a:schemeClr val="bg2">
                    <a:lumMod val="50000"/>
                  </a:schemeClr>
                </a:solidFill>
              </a:rPr>
              <a:t>(Länder ab 1%)</a:t>
            </a:r>
          </a:p>
        </c:rich>
      </c:tx>
      <c:layout>
        <c:manualLayout>
          <c:xMode val="edge"/>
          <c:yMode val="edge"/>
          <c:x val="3.8824616672170041E-2"/>
          <c:y val="3.3249042308315491E-2"/>
        </c:manualLayout>
      </c:layout>
      <c:overlay val="0"/>
      <c:spPr>
        <a:noFill/>
        <a:ln>
          <a:noFill/>
        </a:ln>
        <a:effectLst/>
      </c:spPr>
      <c:txPr>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endParaRPr lang="de-DE"/>
        </a:p>
      </c:txPr>
    </c:title>
    <c:autoTitleDeleted val="0"/>
    <c:plotArea>
      <c:layout/>
      <c:pieChart>
        <c:varyColors val="1"/>
        <c:ser>
          <c:idx val="0"/>
          <c:order val="0"/>
          <c:tx>
            <c:strRef>
              <c:f>Tabelle4!$Q$4</c:f>
              <c:strCache>
                <c:ptCount val="1"/>
                <c:pt idx="0">
                  <c:v>Summe von total_revenue</c:v>
                </c:pt>
              </c:strCache>
            </c:strRef>
          </c:tx>
          <c:dPt>
            <c:idx val="0"/>
            <c:bubble3D val="0"/>
            <c:spPr>
              <a:solidFill>
                <a:srgbClr val="770E15"/>
              </a:solidFill>
              <a:ln w="19050">
                <a:solidFill>
                  <a:schemeClr val="lt1"/>
                </a:solidFill>
              </a:ln>
              <a:effectLst/>
            </c:spPr>
            <c:extLst>
              <c:ext xmlns:c16="http://schemas.microsoft.com/office/drawing/2014/chart" uri="{C3380CC4-5D6E-409C-BE32-E72D297353CC}">
                <c16:uniqueId val="{00000001-330A-9B45-A78D-182F49782979}"/>
              </c:ext>
            </c:extLst>
          </c:dPt>
          <c:dPt>
            <c:idx val="1"/>
            <c:bubble3D val="0"/>
            <c:spPr>
              <a:solidFill>
                <a:srgbClr val="00B050"/>
              </a:solidFill>
              <a:ln w="19050">
                <a:solidFill>
                  <a:schemeClr val="lt1"/>
                </a:solidFill>
              </a:ln>
              <a:effectLst/>
            </c:spPr>
            <c:extLst>
              <c:ext xmlns:c16="http://schemas.microsoft.com/office/drawing/2014/chart" uri="{C3380CC4-5D6E-409C-BE32-E72D297353CC}">
                <c16:uniqueId val="{00000003-330A-9B45-A78D-182F49782979}"/>
              </c:ext>
            </c:extLst>
          </c:dPt>
          <c:dPt>
            <c:idx val="2"/>
            <c:bubble3D val="0"/>
            <c:spPr>
              <a:solidFill>
                <a:srgbClr val="92D050"/>
              </a:solidFill>
              <a:ln w="19050">
                <a:solidFill>
                  <a:schemeClr val="lt1"/>
                </a:solidFill>
              </a:ln>
              <a:effectLst/>
            </c:spPr>
            <c:extLst>
              <c:ext xmlns:c16="http://schemas.microsoft.com/office/drawing/2014/chart" uri="{C3380CC4-5D6E-409C-BE32-E72D297353CC}">
                <c16:uniqueId val="{00000005-330A-9B45-A78D-182F4978297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30A-9B45-A78D-182F49782979}"/>
              </c:ext>
            </c:extLst>
          </c:dPt>
          <c:dPt>
            <c:idx val="4"/>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9-330A-9B45-A78D-182F49782979}"/>
              </c:ext>
            </c:extLst>
          </c:dPt>
          <c:dPt>
            <c:idx val="5"/>
            <c:bubble3D val="0"/>
            <c:spPr>
              <a:solidFill>
                <a:srgbClr val="7030A0"/>
              </a:solidFill>
              <a:ln w="19050">
                <a:solidFill>
                  <a:schemeClr val="lt1"/>
                </a:solidFill>
              </a:ln>
              <a:effectLst/>
            </c:spPr>
            <c:extLst>
              <c:ext xmlns:c16="http://schemas.microsoft.com/office/drawing/2014/chart" uri="{C3380CC4-5D6E-409C-BE32-E72D297353CC}">
                <c16:uniqueId val="{0000000B-330A-9B45-A78D-182F49782979}"/>
              </c:ext>
            </c:extLst>
          </c:dPt>
          <c:dPt>
            <c:idx val="6"/>
            <c:bubble3D val="0"/>
            <c:spPr>
              <a:solidFill>
                <a:srgbClr val="3B5998"/>
              </a:solidFill>
              <a:ln w="19050">
                <a:solidFill>
                  <a:schemeClr val="lt1"/>
                </a:solidFill>
              </a:ln>
              <a:effectLst/>
            </c:spPr>
            <c:extLst>
              <c:ext xmlns:c16="http://schemas.microsoft.com/office/drawing/2014/chart" uri="{C3380CC4-5D6E-409C-BE32-E72D297353CC}">
                <c16:uniqueId val="{0000000D-330A-9B45-A78D-182F4978297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330A-9B45-A78D-182F49782979}"/>
              </c:ext>
            </c:extLst>
          </c:dPt>
          <c:dPt>
            <c:idx val="8"/>
            <c:bubble3D val="0"/>
            <c:spPr>
              <a:solidFill>
                <a:srgbClr val="FF6D00"/>
              </a:solidFill>
              <a:ln w="19050">
                <a:solidFill>
                  <a:schemeClr val="lt1"/>
                </a:solidFill>
              </a:ln>
              <a:effectLst/>
            </c:spPr>
            <c:extLst>
              <c:ext xmlns:c16="http://schemas.microsoft.com/office/drawing/2014/chart" uri="{C3380CC4-5D6E-409C-BE32-E72D297353CC}">
                <c16:uniqueId val="{00000011-330A-9B45-A78D-182F49782979}"/>
              </c:ext>
            </c:extLst>
          </c:dPt>
          <c:dLbls>
            <c:dLbl>
              <c:idx val="5"/>
              <c:layout>
                <c:manualLayout>
                  <c:x val="9.6776282952514853E-3"/>
                  <c:y val="3.1742205525087663E-2"/>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330A-9B45-A78D-182F49782979}"/>
                </c:ext>
              </c:extLst>
            </c:dLbl>
            <c:dLbl>
              <c:idx val="7"/>
              <c:layout>
                <c:manualLayout>
                  <c:x val="-3.8710513181005941E-2"/>
                  <c:y val="7.0538234500194955E-3"/>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330A-9B45-A78D-182F49782979}"/>
                </c:ext>
              </c:extLst>
            </c:dLbl>
            <c:spPr>
              <a:solidFill>
                <a:schemeClr val="bg1">
                  <a:lumMod val="5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Tabelle4!$Q$5:$Q$13</c:f>
              <c:numCache>
                <c:formatCode>_-* #,##0.00\ [$€-407]_-;\-* #,##0.00\ [$€-407]_-;_-* "-"??\ [$€-407]_-;_-@_-</c:formatCode>
                <c:ptCount val="9"/>
                <c:pt idx="0">
                  <c:v>4312736</c:v>
                </c:pt>
                <c:pt idx="1">
                  <c:v>3212528</c:v>
                </c:pt>
                <c:pt idx="2">
                  <c:v>683335</c:v>
                </c:pt>
                <c:pt idx="3">
                  <c:v>3189030</c:v>
                </c:pt>
                <c:pt idx="4">
                  <c:v>786060</c:v>
                </c:pt>
                <c:pt idx="5">
                  <c:v>1354755</c:v>
                </c:pt>
                <c:pt idx="6">
                  <c:v>49524020</c:v>
                </c:pt>
                <c:pt idx="7">
                  <c:v>1267735</c:v>
                </c:pt>
                <c:pt idx="8">
                  <c:v>676950</c:v>
                </c:pt>
              </c:numCache>
            </c:numRef>
          </c:val>
          <c:extLst>
            <c:ext xmlns:c16="http://schemas.microsoft.com/office/drawing/2014/chart" uri="{C3380CC4-5D6E-409C-BE32-E72D297353CC}">
              <c16:uniqueId val="{00000012-330A-9B45-A78D-182F49782979}"/>
            </c:ext>
          </c:extLst>
        </c:ser>
        <c:ser>
          <c:idx val="1"/>
          <c:order val="1"/>
          <c:tx>
            <c:strRef>
              <c:f>Tabelle4!$R$4</c:f>
              <c:strCache>
                <c:ptCount val="1"/>
                <c:pt idx="0">
                  <c:v>in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4-330A-9B45-A78D-182F4978297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6-330A-9B45-A78D-182F4978297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8-330A-9B45-A78D-182F4978297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A-330A-9B45-A78D-182F49782979}"/>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C-330A-9B45-A78D-182F49782979}"/>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E-330A-9B45-A78D-182F49782979}"/>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0-330A-9B45-A78D-182F4978297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2-330A-9B45-A78D-182F49782979}"/>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4-330A-9B45-A78D-182F4978297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Tabelle4!$R$5:$R$13</c:f>
              <c:numCache>
                <c:formatCode>0.00%</c:formatCode>
                <c:ptCount val="9"/>
                <c:pt idx="0">
                  <c:v>6.416988905875104E-2</c:v>
                </c:pt>
                <c:pt idx="1">
                  <c:v>4.7799718173830101E-2</c:v>
                </c:pt>
                <c:pt idx="2">
                  <c:v>1.0167450810798907E-2</c:v>
                </c:pt>
                <c:pt idx="3">
                  <c:v>4.7450087671730617E-2</c:v>
                </c:pt>
                <c:pt idx="4">
                  <c:v>1.1695912523632756E-2</c:v>
                </c:pt>
                <c:pt idx="5">
                  <c:v>2.015761642998511E-2</c:v>
                </c:pt>
                <c:pt idx="6">
                  <c:v>0.73687581830730364</c:v>
                </c:pt>
                <c:pt idx="7">
                  <c:v>1.8862831925231627E-2</c:v>
                </c:pt>
                <c:pt idx="8">
                  <c:v>1.0072447374084923E-2</c:v>
                </c:pt>
              </c:numCache>
            </c:numRef>
          </c:val>
          <c:extLst>
            <c:ext xmlns:c16="http://schemas.microsoft.com/office/drawing/2014/chart" uri="{C3380CC4-5D6E-409C-BE32-E72D297353CC}">
              <c16:uniqueId val="{00000025-330A-9B45-A78D-182F49782979}"/>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[Shipments_Daten_SCa.xlsx]Tabelle4!PivotTable3</c:name>
    <c:fmtId val="9"/>
  </c:pivotSource>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de-DE"/>
              <a:t>Stornierungsgründe (2018-2020)</a:t>
            </a:r>
          </a:p>
        </c:rich>
      </c:tx>
      <c:layout>
        <c:manualLayout>
          <c:xMode val="edge"/>
          <c:yMode val="edge"/>
          <c:x val="3.8741670343381836E-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Tabelle4!$B$45:$B$46</c:f>
              <c:strCache>
                <c:ptCount val="1"/>
                <c:pt idx="0">
                  <c:v>2018</c:v>
                </c:pt>
              </c:strCache>
            </c:strRef>
          </c:tx>
          <c:spPr>
            <a:solidFill>
              <a:schemeClr val="accent1"/>
            </a:solidFill>
            <a:ln>
              <a:noFill/>
            </a:ln>
            <a:effectLst/>
          </c:spPr>
          <c:invertIfNegative val="0"/>
          <c:dLbls>
            <c:dLbl>
              <c:idx val="1"/>
              <c:layout>
                <c:manualLayout>
                  <c:x val="-7.3553608823838414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FD4-6D4E-A0D6-91ABEE4FBA65}"/>
                </c:ext>
              </c:extLst>
            </c:dLbl>
            <c:dLbl>
              <c:idx val="8"/>
              <c:layout>
                <c:manualLayout>
                  <c:x val="-1.1768577411814253E-2"/>
                  <c:y val="-6.10527175513608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AEE-1C4D-8A1F-3507D56EFDBD}"/>
                </c:ext>
              </c:extLst>
            </c:dLbl>
            <c:spPr>
              <a:solidFill>
                <a:schemeClr val="bg1">
                  <a:lumMod val="75000"/>
                </a:schemeClr>
              </a:solidFill>
              <a:ln>
                <a:noFill/>
              </a:ln>
              <a:effectLst/>
            </c:spPr>
            <c:txPr>
              <a:bodyPr rot="0" spcFirstLastPara="1" vertOverflow="ellipsis" vert="horz" wrap="square" anchor="ctr" anchorCtr="1"/>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Tabelle4!$B$47:$B$56</c:f>
              <c:numCache>
                <c:formatCode>General</c:formatCode>
                <c:ptCount val="9"/>
                <c:pt idx="0">
                  <c:v>60</c:v>
                </c:pt>
                <c:pt idx="1">
                  <c:v>136</c:v>
                </c:pt>
                <c:pt idx="2">
                  <c:v>35</c:v>
                </c:pt>
                <c:pt idx="3">
                  <c:v>690</c:v>
                </c:pt>
                <c:pt idx="4">
                  <c:v>14</c:v>
                </c:pt>
                <c:pt idx="5">
                  <c:v>15</c:v>
                </c:pt>
                <c:pt idx="6">
                  <c:v>100</c:v>
                </c:pt>
                <c:pt idx="7">
                  <c:v>304</c:v>
                </c:pt>
                <c:pt idx="8">
                  <c:v>512</c:v>
                </c:pt>
              </c:numCache>
            </c:numRef>
          </c:val>
          <c:extLst>
            <c:ext xmlns:c16="http://schemas.microsoft.com/office/drawing/2014/chart" uri="{C3380CC4-5D6E-409C-BE32-E72D297353CC}">
              <c16:uniqueId val="{00000000-6AEE-1C4D-8A1F-3507D56EFDBD}"/>
            </c:ext>
          </c:extLst>
        </c:ser>
        <c:ser>
          <c:idx val="1"/>
          <c:order val="1"/>
          <c:tx>
            <c:strRef>
              <c:f>Tabelle4!$C$45:$C$46</c:f>
              <c:strCache>
                <c:ptCount val="1"/>
                <c:pt idx="0">
                  <c:v>2019</c:v>
                </c:pt>
              </c:strCache>
            </c:strRef>
          </c:tx>
          <c:spPr>
            <a:solidFill>
              <a:schemeClr val="accent2"/>
            </a:solidFill>
            <a:ln>
              <a:noFill/>
            </a:ln>
            <a:effectLst/>
          </c:spPr>
          <c:invertIfNegative val="0"/>
          <c:dLbls>
            <c:dLbl>
              <c:idx val="1"/>
              <c:layout>
                <c:manualLayout>
                  <c:x val="0"/>
                  <c:y val="-2.331130690161527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FD4-6D4E-A0D6-91ABEE4FBA65}"/>
                </c:ext>
              </c:extLst>
            </c:dLbl>
            <c:dLbl>
              <c:idx val="6"/>
              <c:layout>
                <c:manualLayout>
                  <c:x val="-2.9421443529535365E-3"/>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FD4-6D4E-A0D6-91ABEE4FBA65}"/>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Tabelle4!$C$47:$C$56</c:f>
              <c:numCache>
                <c:formatCode>General</c:formatCode>
                <c:ptCount val="9"/>
                <c:pt idx="0">
                  <c:v>180</c:v>
                </c:pt>
                <c:pt idx="1">
                  <c:v>230</c:v>
                </c:pt>
                <c:pt idx="2">
                  <c:v>71</c:v>
                </c:pt>
                <c:pt idx="3">
                  <c:v>1791</c:v>
                </c:pt>
                <c:pt idx="4">
                  <c:v>620</c:v>
                </c:pt>
                <c:pt idx="5">
                  <c:v>68</c:v>
                </c:pt>
                <c:pt idx="6">
                  <c:v>111</c:v>
                </c:pt>
                <c:pt idx="7">
                  <c:v>845</c:v>
                </c:pt>
                <c:pt idx="8">
                  <c:v>485</c:v>
                </c:pt>
              </c:numCache>
            </c:numRef>
          </c:val>
          <c:extLst>
            <c:ext xmlns:c16="http://schemas.microsoft.com/office/drawing/2014/chart" uri="{C3380CC4-5D6E-409C-BE32-E72D297353CC}">
              <c16:uniqueId val="{00000010-6AEE-1C4D-8A1F-3507D56EFDBD}"/>
            </c:ext>
          </c:extLst>
        </c:ser>
        <c:ser>
          <c:idx val="2"/>
          <c:order val="2"/>
          <c:tx>
            <c:strRef>
              <c:f>Tabelle4!$D$45:$D$46</c:f>
              <c:strCache>
                <c:ptCount val="1"/>
                <c:pt idx="0">
                  <c:v>2020</c:v>
                </c:pt>
              </c:strCache>
            </c:strRef>
          </c:tx>
          <c:spPr>
            <a:solidFill>
              <a:schemeClr val="accent3"/>
            </a:solidFill>
            <a:ln>
              <a:noFill/>
            </a:ln>
            <a:effectLst/>
          </c:spPr>
          <c:invertIfNegative val="0"/>
          <c:dLbls>
            <c:dLbl>
              <c:idx val="6"/>
              <c:layout>
                <c:manualLayout>
                  <c:x val="-1.0787738006626294E-16"/>
                  <c:y val="-1.998112020138458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AEE-1C4D-8A1F-3507D56EFDBD}"/>
                </c:ext>
              </c:extLst>
            </c:dLbl>
            <c:dLbl>
              <c:idx val="7"/>
              <c:layout>
                <c:manualLayout>
                  <c:x val="-1.0787738006626294E-16"/>
                  <c:y val="-9.990560100692259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6AEE-1C4D-8A1F-3507D56EFDBD}"/>
                </c:ext>
              </c:extLst>
            </c:dLbl>
            <c:dLbl>
              <c:idx val="8"/>
              <c:layout>
                <c:manualLayout>
                  <c:x val="-1.0787738006626294E-16"/>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AEE-1C4D-8A1F-3507D56EFDBD}"/>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Tabelle4!$D$47:$D$56</c:f>
              <c:numCache>
                <c:formatCode>General</c:formatCode>
                <c:ptCount val="9"/>
                <c:pt idx="0">
                  <c:v>166</c:v>
                </c:pt>
                <c:pt idx="1">
                  <c:v>223</c:v>
                </c:pt>
                <c:pt idx="2">
                  <c:v>93</c:v>
                </c:pt>
                <c:pt idx="3">
                  <c:v>3904</c:v>
                </c:pt>
                <c:pt idx="4">
                  <c:v>967</c:v>
                </c:pt>
                <c:pt idx="5">
                  <c:v>70</c:v>
                </c:pt>
                <c:pt idx="6">
                  <c:v>126</c:v>
                </c:pt>
                <c:pt idx="7">
                  <c:v>1047</c:v>
                </c:pt>
                <c:pt idx="8">
                  <c:v>752</c:v>
                </c:pt>
              </c:numCache>
            </c:numRef>
          </c:val>
          <c:extLst>
            <c:ext xmlns:c16="http://schemas.microsoft.com/office/drawing/2014/chart" uri="{C3380CC4-5D6E-409C-BE32-E72D297353CC}">
              <c16:uniqueId val="{00000011-6AEE-1C4D-8A1F-3507D56EFDBD}"/>
            </c:ext>
          </c:extLst>
        </c:ser>
        <c:dLbls>
          <c:dLblPos val="outEnd"/>
          <c:showLegendKey val="0"/>
          <c:showVal val="1"/>
          <c:showCatName val="0"/>
          <c:showSerName val="0"/>
          <c:showPercent val="0"/>
          <c:showBubbleSize val="0"/>
        </c:dLbls>
        <c:gapWidth val="150"/>
        <c:axId val="46840143"/>
        <c:axId val="89245295"/>
      </c:barChart>
      <c:catAx>
        <c:axId val="468401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Stornierungsgrund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89245295"/>
        <c:crosses val="autoZero"/>
        <c:auto val="1"/>
        <c:lblAlgn val="ctr"/>
        <c:lblOffset val="100"/>
        <c:noMultiLvlLbl val="0"/>
      </c:catAx>
      <c:valAx>
        <c:axId val="89245295"/>
        <c:scaling>
          <c:orientation val="minMax"/>
          <c:max val="4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Anzahl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468401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76235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dirty="0">
                <a:highlight>
                  <a:srgbClr val="FFFFFF"/>
                </a:highlight>
              </a:rPr>
              <a:t>Erkenntnis: Pünktliche Auftragsabwicklung (OTD) haben im Durchschnitt eine 40,74% Marge</a:t>
            </a:r>
          </a:p>
        </p:txBody>
      </p:sp>
    </p:spTree>
    <p:extLst>
      <p:ext uri="{BB962C8B-B14F-4D97-AF65-F5344CB8AC3E}">
        <p14:creationId xmlns:p14="http://schemas.microsoft.com/office/powerpoint/2010/main" val="1573987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solidFill>
                  <a:srgbClr val="67788A"/>
                </a:solidFill>
                <a:highlight>
                  <a:srgbClr val="FFFFFF"/>
                </a:highlight>
              </a:rPr>
              <a:t>Weit mehr Einzelaufträge und Kontraktaufträge insgesamt auf Nationaler Ebene und im Export. (linke Abbildung)  </a:t>
            </a:r>
          </a:p>
          <a:p>
            <a:pPr marL="0" lvl="0" indent="0" algn="l" rtl="0">
              <a:spcBef>
                <a:spcPts val="0"/>
              </a:spcBef>
              <a:spcAft>
                <a:spcPts val="0"/>
              </a:spcAft>
              <a:buNone/>
            </a:pPr>
            <a:r>
              <a:rPr lang="de-DE" sz="1100" dirty="0">
                <a:solidFill>
                  <a:srgbClr val="67788A"/>
                </a:solidFill>
                <a:highlight>
                  <a:srgbClr val="FFFFFF"/>
                </a:highlight>
              </a:rPr>
              <a:t>Jedoch liegt die Marge eher in Export und International Bereich. (rechte Abbildung)</a:t>
            </a:r>
            <a:endParaRPr sz="1100" dirty="0">
              <a:solidFill>
                <a:srgbClr val="67788A"/>
              </a:solidFill>
              <a:highlight>
                <a:srgbClr val="FFFFFF"/>
              </a:highlight>
            </a:endParaRPr>
          </a:p>
        </p:txBody>
      </p:sp>
    </p:spTree>
    <p:extLst>
      <p:ext uri="{BB962C8B-B14F-4D97-AF65-F5344CB8AC3E}">
        <p14:creationId xmlns:p14="http://schemas.microsoft.com/office/powerpoint/2010/main" val="3508139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dirty="0">
                <a:highlight>
                  <a:srgbClr val="FFFFFF"/>
                </a:highlight>
              </a:rPr>
              <a:t>Annahmen hier treffen bei Erklärung</a:t>
            </a:r>
          </a:p>
        </p:txBody>
      </p:sp>
    </p:spTree>
    <p:extLst>
      <p:ext uri="{BB962C8B-B14F-4D97-AF65-F5344CB8AC3E}">
        <p14:creationId xmlns:p14="http://schemas.microsoft.com/office/powerpoint/2010/main" val="1589453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highlight>
                <a:srgbClr val="FFFFFF"/>
              </a:highlight>
            </a:endParaRPr>
          </a:p>
        </p:txBody>
      </p:sp>
    </p:spTree>
    <p:extLst>
      <p:ext uri="{BB962C8B-B14F-4D97-AF65-F5344CB8AC3E}">
        <p14:creationId xmlns:p14="http://schemas.microsoft.com/office/powerpoint/2010/main" val="1741714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3468358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086097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711489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4346019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619235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307361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4589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Visualisierung der Vorhersage ("</a:t>
            </a:r>
            <a:r>
              <a:rPr lang="de-DE" sz="1200" dirty="0" err="1">
                <a:solidFill>
                  <a:srgbClr val="67788A"/>
                </a:solidFill>
              </a:rPr>
              <a:t>forecast</a:t>
            </a:r>
            <a:r>
              <a:rPr lang="de-DE" sz="1200" dirty="0">
                <a:solidFill>
                  <a:srgbClr val="67788A"/>
                </a:solidFill>
              </a:rPr>
              <a:t>") und der ursprünglichen Nachfragen ("original") in einem Liniendiagramm über die Perioden. Es wurde ein Liniendiagramm gewählt, da es den fließenden Verlauf zwischen den Perioden anzeigen lässt und dadurch wie eng die beiden Linien der Vorhersage und der </a:t>
            </a:r>
            <a:r>
              <a:rPr lang="de-DE" sz="1200" dirty="0" err="1">
                <a:solidFill>
                  <a:srgbClr val="67788A"/>
                </a:solidFill>
              </a:rPr>
              <a:t>Origanlwerte</a:t>
            </a:r>
            <a:r>
              <a:rPr lang="de-DE" sz="1200" dirty="0">
                <a:solidFill>
                  <a:srgbClr val="67788A"/>
                </a:solidFill>
              </a:rPr>
              <a:t> über die Zeit auseinander liegen, lässt sich die Güte des Modells beobachten</a:t>
            </a:r>
            <a:endParaRPr sz="1200" dirty="0">
              <a:solidFill>
                <a:srgbClr val="67788A"/>
              </a:solidFill>
              <a:highlight>
                <a:srgbClr val="FFFFFF"/>
              </a:highlight>
            </a:endParaRPr>
          </a:p>
        </p:txBody>
      </p:sp>
    </p:spTree>
    <p:extLst>
      <p:ext uri="{BB962C8B-B14F-4D97-AF65-F5344CB8AC3E}">
        <p14:creationId xmlns:p14="http://schemas.microsoft.com/office/powerpoint/2010/main" val="28395932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highlight>
                  <a:srgbClr val="FFFFFF"/>
                </a:highlight>
              </a:rPr>
              <a:t>Ab Ende 2019 (Dezember) steigen die Transportkosten wieder leicht an</a:t>
            </a:r>
            <a:endParaRPr sz="1200" dirty="0">
              <a:solidFill>
                <a:srgbClr val="67788A"/>
              </a:solidFill>
              <a:highlight>
                <a:srgbClr val="FFFFFF"/>
              </a:highlight>
            </a:endParaRPr>
          </a:p>
        </p:txBody>
      </p:sp>
    </p:spTree>
    <p:extLst>
      <p:ext uri="{BB962C8B-B14F-4D97-AF65-F5344CB8AC3E}">
        <p14:creationId xmlns:p14="http://schemas.microsoft.com/office/powerpoint/2010/main" val="6910241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596539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dirty="0">
                <a:highlight>
                  <a:srgbClr val="FFFFFF"/>
                </a:highlight>
                <a:sym typeface="Wingdings" pitchFamily="2" charset="2"/>
              </a:rPr>
              <a:t>Bennos Vorschlag: </a:t>
            </a:r>
            <a:r>
              <a:rPr lang="de-DE" dirty="0" err="1">
                <a:highlight>
                  <a:srgbClr val="FFFFFF"/>
                </a:highlight>
                <a:sym typeface="Wingdings" pitchFamily="2" charset="2"/>
              </a:rPr>
              <a:t>Requested_Arrival_Date</a:t>
            </a:r>
            <a:r>
              <a:rPr lang="de-DE" dirty="0">
                <a:highlight>
                  <a:srgbClr val="FFFFFF"/>
                </a:highlight>
                <a:sym typeface="Wingdings" pitchFamily="2" charset="2"/>
              </a:rPr>
              <a:t> umwandeln in</a:t>
            </a:r>
            <a:r>
              <a:rPr lang="de-DE" b="1" u="sng" dirty="0">
                <a:highlight>
                  <a:srgbClr val="FFFFFF"/>
                </a:highlight>
                <a:sym typeface="Wingdings" pitchFamily="2" charset="2"/>
              </a:rPr>
              <a:t> </a:t>
            </a:r>
            <a:r>
              <a:rPr lang="de-DE" b="1" u="sng" dirty="0" err="1">
                <a:highlight>
                  <a:srgbClr val="FFFFFF"/>
                </a:highlight>
                <a:sym typeface="Wingdings" pitchFamily="2" charset="2"/>
              </a:rPr>
              <a:t>Weekdays</a:t>
            </a:r>
            <a:r>
              <a:rPr lang="de-DE" b="1" u="sng" dirty="0">
                <a:highlight>
                  <a:srgbClr val="FFFFFF"/>
                </a:highlight>
                <a:sym typeface="Wingdings" pitchFamily="2" charset="2"/>
              </a:rPr>
              <a:t> </a:t>
            </a:r>
            <a:r>
              <a:rPr lang="de-DE" dirty="0">
                <a:highlight>
                  <a:srgbClr val="FFFFFF"/>
                </a:highlight>
                <a:sym typeface="Wingdings" pitchFamily="2" charset="2"/>
              </a:rPr>
              <a:t>und Durchschnittstabelle über die Marge erstellen  </a:t>
            </a:r>
            <a:r>
              <a:rPr lang="de-DE" dirty="0" err="1">
                <a:highlight>
                  <a:srgbClr val="FFFFFF"/>
                </a:highlight>
                <a:sym typeface="Wingdings" pitchFamily="2" charset="2"/>
              </a:rPr>
              <a:t>Transportprice</a:t>
            </a:r>
            <a:r>
              <a:rPr lang="de-DE" dirty="0">
                <a:highlight>
                  <a:srgbClr val="FFFFFF"/>
                </a:highlight>
                <a:sym typeface="Wingdings" pitchFamily="2" charset="2"/>
              </a:rPr>
              <a:t>, </a:t>
            </a:r>
            <a:r>
              <a:rPr lang="de-DE" dirty="0" err="1">
                <a:highlight>
                  <a:srgbClr val="FFFFFF"/>
                </a:highlight>
                <a:sym typeface="Wingdings" pitchFamily="2" charset="2"/>
              </a:rPr>
              <a:t>Transportbooked</a:t>
            </a:r>
            <a:r>
              <a:rPr lang="de-DE" dirty="0">
                <a:highlight>
                  <a:srgbClr val="FFFFFF"/>
                </a:highlight>
                <a:sym typeface="Wingdings" pitchFamily="2" charset="2"/>
              </a:rPr>
              <a:t>, </a:t>
            </a:r>
            <a:r>
              <a:rPr lang="de-DE" dirty="0" err="1">
                <a:highlight>
                  <a:srgbClr val="FFFFFF"/>
                </a:highlight>
                <a:sym typeface="Wingdings" pitchFamily="2" charset="2"/>
              </a:rPr>
              <a:t>Transportassigned</a:t>
            </a:r>
            <a:endParaRPr lang="de-DE" dirty="0">
              <a:highlight>
                <a:srgbClr val="FFFFFF"/>
              </a:highlight>
              <a:sym typeface="Wingdings" pitchFamily="2" charset="2"/>
            </a:endParaRPr>
          </a:p>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371127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50000"/>
              </a:lnSpc>
            </a:pPr>
            <a:r>
              <a:rPr lang="de-DE" sz="1200" b="1" dirty="0"/>
              <a:t>Auslastungstransportmarkt</a:t>
            </a:r>
            <a:endParaRPr lang="de-DE" sz="1200" b="1" dirty="0">
              <a:sym typeface="Wingdings" pitchFamily="2" charset="2"/>
            </a:endParaRPr>
          </a:p>
          <a:p>
            <a:pPr marL="742950" lvl="1" indent="-285750">
              <a:lnSpc>
                <a:spcPct val="150000"/>
              </a:lnSpc>
              <a:buFont typeface="Arial" panose="020B0604020202020204" pitchFamily="34" charset="0"/>
              <a:buChar char="•"/>
            </a:pPr>
            <a:r>
              <a:rPr lang="de-DE" sz="1200" dirty="0">
                <a:sym typeface="Wingdings" pitchFamily="2" charset="2"/>
              </a:rPr>
              <a:t>Gute Auftragslage für Spediteure ist schlecht für </a:t>
            </a:r>
            <a:r>
              <a:rPr lang="de-DE" sz="1200" dirty="0" err="1">
                <a:sym typeface="Wingdings" pitchFamily="2" charset="2"/>
              </a:rPr>
              <a:t>InstaFreight</a:t>
            </a:r>
            <a:r>
              <a:rPr lang="de-DE" sz="1200" dirty="0">
                <a:sym typeface="Wingdings" pitchFamily="2" charset="2"/>
              </a:rPr>
              <a:t>, da April-Mai 2020 ein Margenhöchststand gab aufgrund des Corona </a:t>
            </a:r>
            <a:r>
              <a:rPr lang="de-DE" sz="1200" dirty="0" err="1">
                <a:sym typeface="Wingdings" pitchFamily="2" charset="2"/>
              </a:rPr>
              <a:t>Lockdowns</a:t>
            </a:r>
            <a:r>
              <a:rPr lang="de-DE" sz="1200" dirty="0">
                <a:sym typeface="Wingdings" pitchFamily="2" charset="2"/>
              </a:rPr>
              <a:t>, wohingegen im Juli 2020 der Index wieder wie zum Vorjahr angestiegen ist wodurch die Marge von </a:t>
            </a:r>
            <a:r>
              <a:rPr lang="de-DE" sz="1200" dirty="0" err="1">
                <a:sym typeface="Wingdings" pitchFamily="2" charset="2"/>
              </a:rPr>
              <a:t>InstaFreight</a:t>
            </a:r>
            <a:r>
              <a:rPr lang="de-DE" sz="1200" dirty="0">
                <a:sym typeface="Wingdings" pitchFamily="2" charset="2"/>
              </a:rPr>
              <a:t> mitgesunken ist</a:t>
            </a:r>
            <a:endParaRPr lang="de-DE" sz="1200" dirty="0"/>
          </a:p>
          <a:p>
            <a:pPr>
              <a:lnSpc>
                <a:spcPct val="150000"/>
              </a:lnSpc>
            </a:pPr>
            <a:r>
              <a:rPr lang="de-DE" sz="1200" b="1" dirty="0"/>
              <a:t>LKW Maut</a:t>
            </a:r>
          </a:p>
          <a:p>
            <a:pPr lvl="1">
              <a:lnSpc>
                <a:spcPct val="150000"/>
              </a:lnSpc>
            </a:pPr>
            <a:r>
              <a:rPr lang="de-DE" sz="1200" dirty="0"/>
              <a:t>hat einer der besten Korrelation, jedoch </a:t>
            </a:r>
            <a:r>
              <a:rPr lang="de-DE" sz="1200" dirty="0">
                <a:sym typeface="Wingdings" pitchFamily="2" charset="2"/>
              </a:rPr>
              <a:t>je höher die Auftragslage desto schlechter die Marge und umgekehrt. Das heißt: Wenig Abhängigkeit der Spediteure von </a:t>
            </a:r>
            <a:r>
              <a:rPr lang="de-DE" sz="1200" dirty="0" err="1">
                <a:sym typeface="Wingdings" pitchFamily="2" charset="2"/>
              </a:rPr>
              <a:t>InstaFreight</a:t>
            </a:r>
            <a:endParaRPr lang="de-DE" sz="1200" dirty="0">
              <a:sym typeface="Wingdings" pitchFamily="2" charset="2"/>
            </a:endParaRPr>
          </a:p>
          <a:p>
            <a:pPr lvl="1">
              <a:lnSpc>
                <a:spcPct val="150000"/>
              </a:lnSpc>
            </a:pPr>
            <a:r>
              <a:rPr lang="de-DE" sz="1200" dirty="0">
                <a:sym typeface="Wingdings" pitchFamily="2" charset="2"/>
              </a:rPr>
              <a:t>Der Maut Fahrleistungsindex ist ein Anhaltspunkt, um die deutsche Industrieproduktion abzuschätzen</a:t>
            </a:r>
          </a:p>
          <a:p>
            <a:pPr>
              <a:lnSpc>
                <a:spcPct val="150000"/>
              </a:lnSpc>
            </a:pPr>
            <a:r>
              <a:rPr lang="de-DE" sz="1200" b="1" dirty="0"/>
              <a:t>Diesel</a:t>
            </a:r>
            <a:endParaRPr lang="de-DE" sz="1200" b="1" dirty="0">
              <a:sym typeface="Wingdings" pitchFamily="2" charset="2"/>
            </a:endParaRPr>
          </a:p>
          <a:p>
            <a:pPr lvl="1">
              <a:lnSpc>
                <a:spcPct val="150000"/>
              </a:lnSpc>
            </a:pPr>
            <a:r>
              <a:rPr lang="de-DE" sz="1200" dirty="0"/>
              <a:t>2018 auf 2020 war der Dieselpreis um 16ct gesunken, jedoch hatte dies keine Abhängigkeit zur Marge, obwohl es zu erwarten gewesen wäre</a:t>
            </a:r>
          </a:p>
          <a:p>
            <a:pPr>
              <a:lnSpc>
                <a:spcPct val="150000"/>
              </a:lnSpc>
            </a:pPr>
            <a:r>
              <a:rPr lang="de-DE" sz="1200" b="1" dirty="0"/>
              <a:t>Total </a:t>
            </a:r>
            <a:r>
              <a:rPr lang="de-DE" sz="1200" b="1" dirty="0" err="1"/>
              <a:t>Cost</a:t>
            </a:r>
            <a:r>
              <a:rPr lang="de-DE" sz="1200" b="1" dirty="0"/>
              <a:t> und Total </a:t>
            </a:r>
            <a:r>
              <a:rPr lang="de-DE" sz="1200" b="1" dirty="0" err="1"/>
              <a:t>Cost</a:t>
            </a:r>
            <a:r>
              <a:rPr lang="de-DE" sz="1200" b="1" dirty="0"/>
              <a:t> </a:t>
            </a:r>
            <a:r>
              <a:rPr lang="de-DE" sz="1200" b="1" dirty="0" err="1"/>
              <a:t>Assigned</a:t>
            </a:r>
            <a:endParaRPr lang="de-DE" sz="1200" b="1" dirty="0"/>
          </a:p>
          <a:p>
            <a:pPr lvl="1">
              <a:lnSpc>
                <a:spcPct val="150000"/>
              </a:lnSpc>
            </a:pPr>
            <a:r>
              <a:rPr lang="de-DE" sz="1200" dirty="0"/>
              <a:t>Je höher die Gesamtkosten und Transportkosten waren desto geringer die Marge</a:t>
            </a:r>
          </a:p>
          <a:p>
            <a:pPr>
              <a:lnSpc>
                <a:spcPct val="150000"/>
              </a:lnSpc>
            </a:pPr>
            <a:r>
              <a:rPr lang="de-DE" sz="1200" b="1" dirty="0"/>
              <a:t>OTD</a:t>
            </a:r>
          </a:p>
          <a:p>
            <a:pPr lvl="1">
              <a:lnSpc>
                <a:spcPct val="150000"/>
              </a:lnSpc>
            </a:pPr>
            <a:r>
              <a:rPr lang="de-DE" sz="1200" dirty="0"/>
              <a:t>Wenn die Lieferung pünktlich war, dann war die Marge auch insgesamt höher</a:t>
            </a:r>
          </a:p>
          <a:p>
            <a:pPr marL="285750" indent="-285750">
              <a:lnSpc>
                <a:spcPct val="150000"/>
              </a:lnSpc>
              <a:buFont typeface="Arial" panose="020B0604020202020204" pitchFamily="34" charset="0"/>
              <a:buChar char="•"/>
            </a:pPr>
            <a:endParaRPr lang="de-DE" sz="1200" dirty="0"/>
          </a:p>
        </p:txBody>
      </p:sp>
    </p:spTree>
    <p:extLst>
      <p:ext uri="{BB962C8B-B14F-4D97-AF65-F5344CB8AC3E}">
        <p14:creationId xmlns:p14="http://schemas.microsoft.com/office/powerpoint/2010/main" val="20003244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50000"/>
              </a:lnSpc>
            </a:pPr>
            <a:r>
              <a:rPr lang="de-DE" sz="1200" b="1" dirty="0"/>
              <a:t>Auslastungstransportmarkt</a:t>
            </a:r>
            <a:endParaRPr lang="de-DE" sz="1200" b="1" dirty="0">
              <a:sym typeface="Wingdings" pitchFamily="2" charset="2"/>
            </a:endParaRPr>
          </a:p>
          <a:p>
            <a:pPr marL="742950" lvl="1" indent="-285750">
              <a:lnSpc>
                <a:spcPct val="150000"/>
              </a:lnSpc>
              <a:buFont typeface="Arial" panose="020B0604020202020204" pitchFamily="34" charset="0"/>
              <a:buChar char="•"/>
            </a:pPr>
            <a:r>
              <a:rPr lang="de-DE" sz="1200" dirty="0">
                <a:sym typeface="Wingdings" pitchFamily="2" charset="2"/>
              </a:rPr>
              <a:t>Gute Auftragslage für Spediteure ist schlecht für </a:t>
            </a:r>
            <a:r>
              <a:rPr lang="de-DE" sz="1200" dirty="0" err="1">
                <a:sym typeface="Wingdings" pitchFamily="2" charset="2"/>
              </a:rPr>
              <a:t>InstaFreight</a:t>
            </a:r>
            <a:r>
              <a:rPr lang="de-DE" sz="1200" dirty="0">
                <a:sym typeface="Wingdings" pitchFamily="2" charset="2"/>
              </a:rPr>
              <a:t>, da April-Mai 2020 ein Margenhöchststand gab aufgrund des Corona </a:t>
            </a:r>
            <a:r>
              <a:rPr lang="de-DE" sz="1200" dirty="0" err="1">
                <a:sym typeface="Wingdings" pitchFamily="2" charset="2"/>
              </a:rPr>
              <a:t>Lockdowns</a:t>
            </a:r>
            <a:r>
              <a:rPr lang="de-DE" sz="1200" dirty="0">
                <a:sym typeface="Wingdings" pitchFamily="2" charset="2"/>
              </a:rPr>
              <a:t>, wohingegen im Juli 2020 der Index wieder wie zum Vorjahr angestiegen ist wodurch die Marge von </a:t>
            </a:r>
            <a:r>
              <a:rPr lang="de-DE" sz="1200" dirty="0" err="1">
                <a:sym typeface="Wingdings" pitchFamily="2" charset="2"/>
              </a:rPr>
              <a:t>InstaFreight</a:t>
            </a:r>
            <a:r>
              <a:rPr lang="de-DE" sz="1200" dirty="0">
                <a:sym typeface="Wingdings" pitchFamily="2" charset="2"/>
              </a:rPr>
              <a:t> mitgesunken ist</a:t>
            </a:r>
            <a:endParaRPr lang="de-DE" sz="1200" dirty="0"/>
          </a:p>
          <a:p>
            <a:pPr>
              <a:lnSpc>
                <a:spcPct val="150000"/>
              </a:lnSpc>
            </a:pPr>
            <a:r>
              <a:rPr lang="de-DE" sz="1200" b="1" dirty="0"/>
              <a:t>LKW Maut</a:t>
            </a:r>
          </a:p>
          <a:p>
            <a:pPr lvl="1">
              <a:lnSpc>
                <a:spcPct val="150000"/>
              </a:lnSpc>
            </a:pPr>
            <a:r>
              <a:rPr lang="de-DE" sz="1200" dirty="0"/>
              <a:t>hat einer der besten Korrelation, jedoch </a:t>
            </a:r>
            <a:r>
              <a:rPr lang="de-DE" sz="1200" dirty="0">
                <a:sym typeface="Wingdings" pitchFamily="2" charset="2"/>
              </a:rPr>
              <a:t>je höher die Auftragslage desto schlechter die Marge und umgekehrt. Das heißt: Wenig Abhängigkeit der Spediteure von </a:t>
            </a:r>
            <a:r>
              <a:rPr lang="de-DE" sz="1200" dirty="0" err="1">
                <a:sym typeface="Wingdings" pitchFamily="2" charset="2"/>
              </a:rPr>
              <a:t>InstaFreight</a:t>
            </a:r>
            <a:endParaRPr lang="de-DE" sz="1200" dirty="0">
              <a:sym typeface="Wingdings" pitchFamily="2" charset="2"/>
            </a:endParaRPr>
          </a:p>
          <a:p>
            <a:pPr lvl="1">
              <a:lnSpc>
                <a:spcPct val="150000"/>
              </a:lnSpc>
            </a:pPr>
            <a:r>
              <a:rPr lang="de-DE" sz="1200" dirty="0">
                <a:sym typeface="Wingdings" pitchFamily="2" charset="2"/>
              </a:rPr>
              <a:t>Der Maut Fahrleistungsindex ist ein Anhaltspunkt, um die deutsche Industrieproduktion abzuschätzen</a:t>
            </a:r>
          </a:p>
          <a:p>
            <a:pPr>
              <a:lnSpc>
                <a:spcPct val="150000"/>
              </a:lnSpc>
            </a:pPr>
            <a:r>
              <a:rPr lang="de-DE" sz="1200" b="1" dirty="0"/>
              <a:t>Diesel</a:t>
            </a:r>
            <a:endParaRPr lang="de-DE" sz="1200" b="1" dirty="0">
              <a:sym typeface="Wingdings" pitchFamily="2" charset="2"/>
            </a:endParaRPr>
          </a:p>
          <a:p>
            <a:pPr lvl="1">
              <a:lnSpc>
                <a:spcPct val="150000"/>
              </a:lnSpc>
            </a:pPr>
            <a:r>
              <a:rPr lang="de-DE" sz="1200" dirty="0"/>
              <a:t>2018 auf 2020 war der Dieselpreis um 16ct gesunken, jedoch hatte dies keine Abhängigkeit zur Marge, obwohl es zu erwarten gewesen wäre</a:t>
            </a:r>
          </a:p>
          <a:p>
            <a:pPr>
              <a:lnSpc>
                <a:spcPct val="150000"/>
              </a:lnSpc>
            </a:pPr>
            <a:r>
              <a:rPr lang="de-DE" sz="1200" b="1" dirty="0"/>
              <a:t>Total </a:t>
            </a:r>
            <a:r>
              <a:rPr lang="de-DE" sz="1200" b="1" dirty="0" err="1"/>
              <a:t>Cost</a:t>
            </a:r>
            <a:r>
              <a:rPr lang="de-DE" sz="1200" b="1" dirty="0"/>
              <a:t> und Total </a:t>
            </a:r>
            <a:r>
              <a:rPr lang="de-DE" sz="1200" b="1" dirty="0" err="1"/>
              <a:t>Cost</a:t>
            </a:r>
            <a:r>
              <a:rPr lang="de-DE" sz="1200" b="1" dirty="0"/>
              <a:t> </a:t>
            </a:r>
            <a:r>
              <a:rPr lang="de-DE" sz="1200" b="1" dirty="0" err="1"/>
              <a:t>Assigned</a:t>
            </a:r>
            <a:endParaRPr lang="de-DE" sz="1200" b="1" dirty="0"/>
          </a:p>
          <a:p>
            <a:pPr lvl="1">
              <a:lnSpc>
                <a:spcPct val="150000"/>
              </a:lnSpc>
            </a:pPr>
            <a:r>
              <a:rPr lang="de-DE" sz="1200" dirty="0"/>
              <a:t>Je höher die Gesamtkosten und Transportkosten waren desto geringer die Marge</a:t>
            </a:r>
          </a:p>
          <a:p>
            <a:pPr>
              <a:lnSpc>
                <a:spcPct val="150000"/>
              </a:lnSpc>
            </a:pPr>
            <a:r>
              <a:rPr lang="de-DE" sz="1200" b="1" dirty="0"/>
              <a:t>OTD</a:t>
            </a:r>
          </a:p>
          <a:p>
            <a:pPr lvl="1">
              <a:lnSpc>
                <a:spcPct val="150000"/>
              </a:lnSpc>
            </a:pPr>
            <a:r>
              <a:rPr lang="de-DE" sz="1200" dirty="0"/>
              <a:t>Wenn die Lieferung pünktlich war, dann war die Marge auch insgesamt höher</a:t>
            </a:r>
          </a:p>
          <a:p>
            <a:pPr marL="285750" indent="-285750">
              <a:lnSpc>
                <a:spcPct val="150000"/>
              </a:lnSpc>
              <a:buFont typeface="Arial" panose="020B0604020202020204" pitchFamily="34" charset="0"/>
              <a:buChar char="•"/>
            </a:pPr>
            <a:endParaRPr lang="de-DE" sz="1200" dirty="0"/>
          </a:p>
        </p:txBody>
      </p:sp>
    </p:spTree>
    <p:extLst>
      <p:ext uri="{BB962C8B-B14F-4D97-AF65-F5344CB8AC3E}">
        <p14:creationId xmlns:p14="http://schemas.microsoft.com/office/powerpoint/2010/main" val="31808556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58450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highlight>
                  <a:srgbClr val="FFFFFF"/>
                </a:highlight>
              </a:rPr>
              <a:t>Zwei Dashboards für Finanz Steuerung und Logistik-System Steuerung.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600" dirty="0"/>
              <a:t>Abteilungsspezifisch</a:t>
            </a:r>
          </a:p>
          <a:p>
            <a:pPr marL="0" lvl="0" indent="0" algn="l" rtl="0">
              <a:spcBef>
                <a:spcPts val="0"/>
              </a:spcBef>
              <a:spcAft>
                <a:spcPts val="0"/>
              </a:spcAft>
              <a:buNone/>
            </a:pPr>
            <a:endParaRPr lang="de-DE" sz="1200" dirty="0">
              <a:solidFill>
                <a:srgbClr val="67788A"/>
              </a:solidFill>
              <a:highlight>
                <a:srgbClr val="FFFFFF"/>
              </a:highlight>
            </a:endParaRPr>
          </a:p>
        </p:txBody>
      </p:sp>
    </p:spTree>
    <p:extLst>
      <p:ext uri="{BB962C8B-B14F-4D97-AF65-F5344CB8AC3E}">
        <p14:creationId xmlns:p14="http://schemas.microsoft.com/office/powerpoint/2010/main" val="3283114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4848899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530049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de-DE" sz="1200" dirty="0">
                <a:solidFill>
                  <a:srgbClr val="67788A"/>
                </a:solidFill>
              </a:rPr>
            </a:br>
            <a:r>
              <a:rPr lang="de-DE" sz="1200" dirty="0">
                <a:solidFill>
                  <a:srgbClr val="67788A"/>
                </a:solidFill>
              </a:rPr>
              <a:t>Das 4PL wurde seit 11.2019 eingeführt und mit diesem Modell ist ein hoher Koordinationsaufwand wegen der administrativer unternehmensübergreifender Aufgabe verbunden. Außerdem besteht noch eine große Abhängigkeit auf anderen Subunternehmen, weil im Gegensatz zu 3PL ein 4PL Dienstleister seine operativen Aktivitäten an diesen Subunternehmen verlagert und  lediglich als Schnittsteller zwischen dem Auftraggeber und ausführenden Logistik-Operateuren dient. Im Jahr 2020 fanden viele </a:t>
            </a:r>
            <a:r>
              <a:rPr lang="de-DE" sz="1200" dirty="0" err="1">
                <a:solidFill>
                  <a:srgbClr val="67788A"/>
                </a:solidFill>
              </a:rPr>
              <a:t>Disruptionen</a:t>
            </a:r>
            <a:r>
              <a:rPr lang="de-DE" sz="1200" dirty="0">
                <a:solidFill>
                  <a:srgbClr val="67788A"/>
                </a:solidFill>
              </a:rPr>
              <a:t> in der gesamten Logistik-Kette statt und daher konnte es für </a:t>
            </a:r>
            <a:r>
              <a:rPr lang="de-DE" sz="1200" dirty="0" err="1">
                <a:solidFill>
                  <a:srgbClr val="67788A"/>
                </a:solidFill>
              </a:rPr>
              <a:t>Instafreight</a:t>
            </a:r>
            <a:r>
              <a:rPr lang="de-DE" sz="1200" dirty="0">
                <a:solidFill>
                  <a:srgbClr val="67788A"/>
                </a:solidFill>
              </a:rPr>
              <a:t> erschwert sein, passende Subunternehmen (also mit geeigneter Leistungsqualität und akzeptierbarer Entgeltkonditionen) zu finden. Infolgedessen ergibt sich ein negativer Ertrag aus diesem Geschäftsfeld.</a:t>
            </a:r>
          </a:p>
          <a:p>
            <a:pPr marL="0" lvl="0" indent="0" algn="l" rtl="0">
              <a:spcBef>
                <a:spcPts val="0"/>
              </a:spcBef>
              <a:spcAft>
                <a:spcPts val="0"/>
              </a:spcAft>
              <a:buNone/>
            </a:pPr>
            <a:r>
              <a:rPr lang="de-DE" sz="1200" dirty="0">
                <a:solidFill>
                  <a:srgbClr val="67788A"/>
                </a:solidFill>
              </a:rPr>
              <a:t>=&gt; Mehr Fokus auf dem gewinnbringenden Geschäftsfeld 3PL aber gleichzeitig für eine langfristige Entwicklung auch das Geschäftsmodell 4PL kontinuierlich verbessern.</a:t>
            </a:r>
          </a:p>
          <a:p>
            <a:pPr marL="0" lvl="0" indent="0" algn="l" rtl="0">
              <a:spcBef>
                <a:spcPts val="0"/>
              </a:spcBef>
              <a:spcAft>
                <a:spcPts val="0"/>
              </a:spcAft>
              <a:buNone/>
            </a:pPr>
            <a:r>
              <a:rPr lang="de-DE" sz="1200" dirty="0">
                <a:solidFill>
                  <a:srgbClr val="67788A"/>
                </a:solidFill>
              </a:rPr>
              <a:t>    (Quelle: https://</a:t>
            </a:r>
            <a:r>
              <a:rPr lang="de-DE" sz="1200" dirty="0" err="1">
                <a:solidFill>
                  <a:srgbClr val="67788A"/>
                </a:solidFill>
              </a:rPr>
              <a:t>forto.com</a:t>
            </a:r>
            <a:r>
              <a:rPr lang="de-DE" sz="1200" dirty="0">
                <a:solidFill>
                  <a:srgbClr val="67788A"/>
                </a:solidFill>
              </a:rPr>
              <a:t>/de/</a:t>
            </a:r>
            <a:r>
              <a:rPr lang="de-DE" sz="1200" dirty="0" err="1">
                <a:solidFill>
                  <a:srgbClr val="67788A"/>
                </a:solidFill>
              </a:rPr>
              <a:t>blog</a:t>
            </a:r>
            <a:r>
              <a:rPr lang="de-DE" sz="1200" dirty="0">
                <a:solidFill>
                  <a:srgbClr val="67788A"/>
                </a:solidFill>
              </a:rPr>
              <a:t>/3pl-vs-4pl/)</a:t>
            </a:r>
          </a:p>
          <a:p>
            <a:pPr marL="0" lvl="0" indent="0" algn="l" rtl="0">
              <a:spcBef>
                <a:spcPts val="0"/>
              </a:spcBef>
              <a:spcAft>
                <a:spcPts val="0"/>
              </a:spcAft>
              <a:buNone/>
            </a:pPr>
            <a:r>
              <a:rPr lang="de-DE" sz="1200" dirty="0">
                <a:solidFill>
                  <a:srgbClr val="67788A"/>
                </a:solidFill>
              </a:rPr>
              <a:t>- Ferner ist die Preisgestaltung bei Kontraktaufträgen(</a:t>
            </a:r>
            <a:r>
              <a:rPr lang="de-DE" sz="1200" dirty="0" err="1">
                <a:solidFill>
                  <a:srgbClr val="67788A"/>
                </a:solidFill>
              </a:rPr>
              <a:t>custom</a:t>
            </a:r>
            <a:r>
              <a:rPr lang="de-DE" sz="1200" dirty="0">
                <a:solidFill>
                  <a:srgbClr val="67788A"/>
                </a:solidFill>
              </a:rPr>
              <a:t> rate </a:t>
            </a:r>
            <a:r>
              <a:rPr lang="de-DE" sz="1200" dirty="0" err="1">
                <a:solidFill>
                  <a:srgbClr val="67788A"/>
                </a:solidFill>
              </a:rPr>
              <a:t>shipment</a:t>
            </a:r>
            <a:r>
              <a:rPr lang="de-DE" sz="1200" dirty="0">
                <a:solidFill>
                  <a:srgbClr val="67788A"/>
                </a:solidFill>
              </a:rPr>
              <a:t>) noch zu berücksichtigen bei gleichzeitiger Aufrechthaltung der Kundenbindung. Nach unserer Erkenntnis gibt es einen deutlichen Unterschied in dem durchschnittlichen Profit von </a:t>
            </a:r>
            <a:r>
              <a:rPr lang="de-DE" sz="1200" dirty="0" err="1">
                <a:solidFill>
                  <a:srgbClr val="67788A"/>
                </a:solidFill>
              </a:rPr>
              <a:t>custom</a:t>
            </a:r>
            <a:r>
              <a:rPr lang="de-DE" sz="1200" dirty="0">
                <a:solidFill>
                  <a:srgbClr val="67788A"/>
                </a:solidFill>
              </a:rPr>
              <a:t> rate </a:t>
            </a:r>
            <a:r>
              <a:rPr lang="de-DE" sz="1200" dirty="0" err="1">
                <a:solidFill>
                  <a:srgbClr val="67788A"/>
                </a:solidFill>
              </a:rPr>
              <a:t>shipment</a:t>
            </a:r>
            <a:r>
              <a:rPr lang="de-DE" sz="1200" dirty="0">
                <a:solidFill>
                  <a:srgbClr val="67788A"/>
                </a:solidFill>
              </a:rPr>
              <a:t> (Kontrakauftrag) und </a:t>
            </a:r>
            <a:r>
              <a:rPr lang="de-DE" sz="1200" dirty="0" err="1">
                <a:solidFill>
                  <a:srgbClr val="67788A"/>
                </a:solidFill>
              </a:rPr>
              <a:t>spot</a:t>
            </a:r>
            <a:r>
              <a:rPr lang="de-DE" sz="1200" dirty="0">
                <a:solidFill>
                  <a:srgbClr val="67788A"/>
                </a:solidFill>
              </a:rPr>
              <a:t> </a:t>
            </a:r>
            <a:r>
              <a:rPr lang="de-DE" sz="1200" dirty="0" err="1">
                <a:solidFill>
                  <a:srgbClr val="67788A"/>
                </a:solidFill>
              </a:rPr>
              <a:t>shipment</a:t>
            </a:r>
            <a:r>
              <a:rPr lang="de-DE" sz="1200" dirty="0">
                <a:solidFill>
                  <a:srgbClr val="67788A"/>
                </a:solidFill>
              </a:rPr>
              <a:t> (Einzelauftrag), also 24,675 Euro/Auftrag bzw. 33,148 Euro/Auftrag. Bei den </a:t>
            </a:r>
            <a:r>
              <a:rPr lang="de-DE" sz="1200" dirty="0" err="1">
                <a:solidFill>
                  <a:srgbClr val="67788A"/>
                </a:solidFill>
              </a:rPr>
              <a:t>custom</a:t>
            </a:r>
            <a:r>
              <a:rPr lang="de-DE" sz="1200" dirty="0">
                <a:solidFill>
                  <a:srgbClr val="67788A"/>
                </a:solidFill>
              </a:rPr>
              <a:t> rate </a:t>
            </a:r>
            <a:r>
              <a:rPr lang="de-DE" sz="1200" dirty="0" err="1">
                <a:solidFill>
                  <a:srgbClr val="67788A"/>
                </a:solidFill>
              </a:rPr>
              <a:t>shipment</a:t>
            </a:r>
            <a:r>
              <a:rPr lang="de-DE" sz="1200" dirty="0">
                <a:solidFill>
                  <a:srgbClr val="67788A"/>
                </a:solidFill>
              </a:rPr>
              <a:t> muss es mit einem festen Transportpreis durchgeführt werden und somit schwanken sich die Margen stärker. Bei dem Gegenstück der Custom Rate </a:t>
            </a:r>
            <a:r>
              <a:rPr lang="de-DE" sz="1200" dirty="0" err="1">
                <a:solidFill>
                  <a:srgbClr val="67788A"/>
                </a:solidFill>
              </a:rPr>
              <a:t>shipments</a:t>
            </a:r>
            <a:r>
              <a:rPr lang="de-DE" sz="1200" dirty="0">
                <a:solidFill>
                  <a:srgbClr val="67788A"/>
                </a:solidFill>
              </a:rPr>
              <a:t>, der Spot </a:t>
            </a:r>
            <a:r>
              <a:rPr lang="de-DE" sz="1200" dirty="0" err="1">
                <a:solidFill>
                  <a:srgbClr val="67788A"/>
                </a:solidFill>
              </a:rPr>
              <a:t>shipments</a:t>
            </a:r>
            <a:r>
              <a:rPr lang="de-DE" sz="1200" dirty="0">
                <a:solidFill>
                  <a:srgbClr val="67788A"/>
                </a:solidFill>
              </a:rPr>
              <a:t>, können wir den Preis entsprechend anpassen und ausgleichen. Deswegen kann mit </a:t>
            </a:r>
            <a:r>
              <a:rPr lang="de-DE" sz="1200" b="1" dirty="0" err="1">
                <a:solidFill>
                  <a:srgbClr val="67788A"/>
                </a:solidFill>
              </a:rPr>
              <a:t>wenigeren</a:t>
            </a:r>
            <a:r>
              <a:rPr lang="de-DE" sz="1200" b="1" dirty="0">
                <a:solidFill>
                  <a:srgbClr val="67788A"/>
                </a:solidFill>
              </a:rPr>
              <a:t> </a:t>
            </a:r>
            <a:r>
              <a:rPr lang="de-DE" sz="1200" b="1" dirty="0" err="1">
                <a:solidFill>
                  <a:srgbClr val="67788A"/>
                </a:solidFill>
              </a:rPr>
              <a:t>spot</a:t>
            </a:r>
            <a:r>
              <a:rPr lang="de-DE" sz="1200" b="1" dirty="0">
                <a:solidFill>
                  <a:srgbClr val="67788A"/>
                </a:solidFill>
              </a:rPr>
              <a:t> </a:t>
            </a:r>
            <a:r>
              <a:rPr lang="de-DE" sz="1200" b="1" dirty="0" err="1">
                <a:solidFill>
                  <a:srgbClr val="67788A"/>
                </a:solidFill>
              </a:rPr>
              <a:t>shipments</a:t>
            </a:r>
            <a:r>
              <a:rPr lang="de-DE" sz="1200" b="1" dirty="0">
                <a:solidFill>
                  <a:srgbClr val="67788A"/>
                </a:solidFill>
              </a:rPr>
              <a:t> </a:t>
            </a:r>
            <a:r>
              <a:rPr lang="de-DE" sz="1200" dirty="0">
                <a:solidFill>
                  <a:srgbClr val="67788A"/>
                </a:solidFill>
              </a:rPr>
              <a:t>eine deutlich höhere Summe der Marge </a:t>
            </a:r>
            <a:r>
              <a:rPr lang="de-DE" sz="1200" dirty="0" err="1">
                <a:solidFill>
                  <a:srgbClr val="67788A"/>
                </a:solidFill>
              </a:rPr>
              <a:t>errreicht</a:t>
            </a:r>
            <a:r>
              <a:rPr lang="de-DE" sz="1200" dirty="0">
                <a:solidFill>
                  <a:srgbClr val="67788A"/>
                </a:solidFill>
              </a:rPr>
              <a:t> werden.</a:t>
            </a:r>
          </a:p>
          <a:p>
            <a:pPr marL="0" lvl="0" indent="0" algn="l" rtl="0">
              <a:spcBef>
                <a:spcPts val="0"/>
              </a:spcBef>
              <a:spcAft>
                <a:spcPts val="0"/>
              </a:spcAft>
              <a:buNone/>
            </a:pPr>
            <a:endParaRPr lang="de-DE" sz="1200" dirty="0">
              <a:solidFill>
                <a:srgbClr val="67788A"/>
              </a:solidFill>
            </a:endParaRPr>
          </a:p>
          <a:p>
            <a:pPr marL="0" lvl="0" indent="0" algn="l" rtl="0">
              <a:spcBef>
                <a:spcPts val="0"/>
              </a:spcBef>
              <a:spcAft>
                <a:spcPts val="0"/>
              </a:spcAft>
              <a:buNone/>
            </a:pPr>
            <a:r>
              <a:rPr lang="de-DE" sz="1200" dirty="0">
                <a:solidFill>
                  <a:srgbClr val="67788A"/>
                </a:solidFill>
              </a:rPr>
              <a:t>- Bei der Fulfillment-Strategie </a:t>
            </a:r>
            <a:r>
              <a:rPr lang="de-DE" sz="1200" dirty="0" err="1">
                <a:solidFill>
                  <a:srgbClr val="67788A"/>
                </a:solidFill>
              </a:rPr>
              <a:t>fullTruck</a:t>
            </a:r>
            <a:r>
              <a:rPr lang="de-DE" sz="1200" dirty="0">
                <a:solidFill>
                  <a:srgbClr val="67788A"/>
                </a:solidFill>
              </a:rPr>
              <a:t> sind ca. 2/3 der </a:t>
            </a:r>
            <a:r>
              <a:rPr lang="de-DE" sz="1200" dirty="0" err="1">
                <a:solidFill>
                  <a:srgbClr val="67788A"/>
                </a:solidFill>
              </a:rPr>
              <a:t>Shipments</a:t>
            </a:r>
            <a:r>
              <a:rPr lang="de-DE" sz="1200" dirty="0">
                <a:solidFill>
                  <a:srgbClr val="67788A"/>
                </a:solidFill>
              </a:rPr>
              <a:t> aus </a:t>
            </a:r>
            <a:r>
              <a:rPr lang="de-DE" sz="1200" dirty="0" err="1">
                <a:solidFill>
                  <a:srgbClr val="67788A"/>
                </a:solidFill>
              </a:rPr>
              <a:t>custom</a:t>
            </a:r>
            <a:r>
              <a:rPr lang="de-DE" sz="1200" dirty="0">
                <a:solidFill>
                  <a:srgbClr val="67788A"/>
                </a:solidFill>
              </a:rPr>
              <a:t> rate (mit pauschal festem Preis), somit kann nur geringe Gewinnmarge generiert werden im Vergleich zu der erzielten Marge von den Aufträgen auf dem Spotmarkt. Dagegen ist der Preis von Bulk-Waren oder Paletten für einzelne Stücke berechnet sowie ändert sich auf Wochenbasis und daher bringt mit sich einen größeren Spielraum bei der Preisgestaltung. </a:t>
            </a:r>
            <a:br>
              <a:rPr lang="de-DE" sz="1200" dirty="0">
                <a:solidFill>
                  <a:srgbClr val="67788A"/>
                </a:solidFill>
              </a:rPr>
            </a:br>
            <a:r>
              <a:rPr lang="de-DE" sz="1200" dirty="0">
                <a:solidFill>
                  <a:srgbClr val="67788A"/>
                </a:solidFill>
              </a:rPr>
              <a:t>Am profitabelsten ist der Transportauftrag von Bulk-Waren (doppelt so hoch wie bei </a:t>
            </a:r>
            <a:r>
              <a:rPr lang="de-DE" sz="1200" dirty="0" err="1">
                <a:solidFill>
                  <a:srgbClr val="67788A"/>
                </a:solidFill>
              </a:rPr>
              <a:t>Full</a:t>
            </a:r>
            <a:r>
              <a:rPr lang="de-DE" sz="1200" dirty="0">
                <a:solidFill>
                  <a:srgbClr val="67788A"/>
                </a:solidFill>
              </a:rPr>
              <a:t> Truck Load Transport) aber hat das Unternehmen bisher nur wenig Aufträge davon bekommen (&lt;6000 Aufträge) und die meisten davon kommen aus dem Spotmarkt. Mögliche Gründe dafür können sein, dass die Nachfrage davon noch begrenzt ist oder die potentialen Kunden verfügen bereits über ihre eigenen </a:t>
            </a:r>
            <a:r>
              <a:rPr lang="de-DE" sz="1200" dirty="0" err="1">
                <a:solidFill>
                  <a:srgbClr val="67788A"/>
                </a:solidFill>
              </a:rPr>
              <a:t>Transportsnetze</a:t>
            </a:r>
            <a:r>
              <a:rPr lang="de-DE" sz="1200" dirty="0">
                <a:solidFill>
                  <a:srgbClr val="67788A"/>
                </a:solidFill>
              </a:rPr>
              <a:t> (Massengut ist </a:t>
            </a:r>
            <a:r>
              <a:rPr lang="de-DE" sz="1200" dirty="0" err="1">
                <a:solidFill>
                  <a:srgbClr val="67788A"/>
                </a:solidFill>
              </a:rPr>
              <a:t>branchenspezifisch,populäre</a:t>
            </a:r>
            <a:r>
              <a:rPr lang="de-DE" sz="1200" dirty="0">
                <a:solidFill>
                  <a:srgbClr val="67788A"/>
                </a:solidFill>
              </a:rPr>
              <a:t> Form von Transport in den Pharma- und Kosmetik-Industrie, Lebensmittelindustrie, Mineralölindustrie, Wasch- und Reinigungsmittel ,…)</a:t>
            </a:r>
          </a:p>
          <a:p>
            <a:pPr marL="0" lvl="0" indent="0" algn="l" rtl="0">
              <a:spcBef>
                <a:spcPts val="0"/>
              </a:spcBef>
              <a:spcAft>
                <a:spcPts val="0"/>
              </a:spcAft>
              <a:buNone/>
            </a:pPr>
            <a:endParaRPr lang="de-DE" sz="1200" dirty="0">
              <a:solidFill>
                <a:srgbClr val="67788A"/>
              </a:solidFill>
            </a:endParaRPr>
          </a:p>
          <a:p>
            <a:pPr marL="0" lvl="0" indent="0" algn="l" rtl="0">
              <a:spcBef>
                <a:spcPts val="0"/>
              </a:spcBef>
              <a:spcAft>
                <a:spcPts val="0"/>
              </a:spcAft>
              <a:buNone/>
            </a:pPr>
            <a:r>
              <a:rPr lang="de-DE" sz="1200" dirty="0">
                <a:solidFill>
                  <a:srgbClr val="67788A"/>
                </a:solidFill>
              </a:rPr>
              <a:t>=&gt;Mögliche Maßnahmen: Marketing-aktivitäten verbessern, bessere Konditionen für die Kunden gestalten,….</a:t>
            </a:r>
          </a:p>
          <a:p>
            <a:pPr marL="0" lvl="0" indent="0" algn="l" rtl="0">
              <a:spcBef>
                <a:spcPts val="0"/>
              </a:spcBef>
              <a:spcAft>
                <a:spcPts val="0"/>
              </a:spcAft>
              <a:buNone/>
            </a:pPr>
            <a:endParaRPr lang="de-DE" sz="1200" dirty="0">
              <a:solidFill>
                <a:srgbClr val="67788A"/>
              </a:solidFill>
            </a:endParaRPr>
          </a:p>
          <a:p>
            <a:pPr marL="0" lvl="0" indent="0" algn="l" rtl="0">
              <a:spcBef>
                <a:spcPts val="0"/>
              </a:spcBef>
              <a:spcAft>
                <a:spcPts val="0"/>
              </a:spcAft>
              <a:buNone/>
            </a:pPr>
            <a:r>
              <a:rPr lang="de-DE" sz="1200" dirty="0">
                <a:solidFill>
                  <a:srgbClr val="67788A"/>
                </a:solidFill>
              </a:rPr>
              <a:t>3PL Verbund-Dienstleister übernimmt die logistischen Dienstleistungen, die über den Transport hinausgehen</a:t>
            </a:r>
          </a:p>
        </p:txBody>
      </p:sp>
    </p:spTree>
    <p:extLst>
      <p:ext uri="{BB962C8B-B14F-4D97-AF65-F5344CB8AC3E}">
        <p14:creationId xmlns:p14="http://schemas.microsoft.com/office/powerpoint/2010/main" val="630846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672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927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extLst>
      <p:ext uri="{BB962C8B-B14F-4D97-AF65-F5344CB8AC3E}">
        <p14:creationId xmlns:p14="http://schemas.microsoft.com/office/powerpoint/2010/main" val="3259355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5411989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Visualisierung der Profite aus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endParaRPr lang="de-DE" dirty="0"/>
          </a:p>
          <a:p>
            <a:pPr marL="0" lvl="0" indent="0" algn="l" rtl="0">
              <a:spcBef>
                <a:spcPts val="0"/>
              </a:spcBef>
              <a:spcAft>
                <a:spcPts val="0"/>
              </a:spcAft>
              <a:buNone/>
            </a:pPr>
            <a:r>
              <a:rPr lang="de-DE" dirty="0"/>
              <a:t>**Unterschied zwischen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r>
              <a:rPr lang="de-DE" dirty="0"/>
              <a:t>**</a:t>
            </a:r>
          </a:p>
          <a:p>
            <a:pPr marL="0" lvl="0" indent="0" algn="l" rtl="0">
              <a:spcBef>
                <a:spcPts val="0"/>
              </a:spcBef>
              <a:spcAft>
                <a:spcPts val="0"/>
              </a:spcAft>
              <a:buNone/>
            </a:pPr>
            <a:r>
              <a:rPr lang="de-DE" dirty="0"/>
              <a:t>Bei jeder Custom Rate wird ein Vertrag mit festen Transportpreisen mit dem Kunden geschlossen und die Transportpreise gehalten werden müssen. # Frage: Wer legt den Preis </a:t>
            </a:r>
            <a:r>
              <a:rPr lang="de-DE" dirty="0" err="1"/>
              <a:t>fuer</a:t>
            </a:r>
            <a:r>
              <a:rPr lang="de-DE" dirty="0"/>
              <a:t> Transport fest?</a:t>
            </a:r>
          </a:p>
          <a:p>
            <a:pPr marL="0" lvl="0" indent="0" algn="l" rtl="0">
              <a:spcBef>
                <a:spcPts val="0"/>
              </a:spcBef>
              <a:spcAft>
                <a:spcPts val="0"/>
              </a:spcAft>
              <a:buNone/>
            </a:pPr>
            <a:r>
              <a:rPr lang="de-DE" dirty="0"/>
              <a:t>Bei dem Gegenstück der Custom Rate </a:t>
            </a:r>
            <a:r>
              <a:rPr lang="de-DE" dirty="0" err="1"/>
              <a:t>shipments</a:t>
            </a:r>
            <a:r>
              <a:rPr lang="de-DE" dirty="0"/>
              <a:t>, der Spot </a:t>
            </a:r>
            <a:r>
              <a:rPr lang="de-DE" dirty="0" err="1"/>
              <a:t>shipments</a:t>
            </a:r>
            <a:r>
              <a:rPr lang="de-DE" dirty="0"/>
              <a:t>, kann der Preis jederzeit angepasst werden. Dies passiert normalerweise auf einer wöchentlichen Basis.</a:t>
            </a:r>
            <a:endParaRPr dirty="0"/>
          </a:p>
        </p:txBody>
      </p:sp>
    </p:spTree>
    <p:extLst>
      <p:ext uri="{BB962C8B-B14F-4D97-AF65-F5344CB8AC3E}">
        <p14:creationId xmlns:p14="http://schemas.microsoft.com/office/powerpoint/2010/main" val="18460652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1724847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de-DE" dirty="0">
                <a:highlight>
                  <a:srgbClr val="FFFFFF"/>
                </a:highlight>
              </a:rPr>
              <a:t>Hier wurden Stornierungen, die über 3 Jahre gehen und kleiner gleich 30 insgesamt sind rausgenommen</a:t>
            </a:r>
          </a:p>
        </p:txBody>
      </p:sp>
    </p:spTree>
    <p:extLst>
      <p:ext uri="{BB962C8B-B14F-4D97-AF65-F5344CB8AC3E}">
        <p14:creationId xmlns:p14="http://schemas.microsoft.com/office/powerpoint/2010/main" val="32869736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106330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993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highlight>
                  <a:srgbClr val="FFFFFF"/>
                </a:highlight>
              </a:rPr>
              <a:t>Wir schauen uns anhand der (linearen) Regression an, welche Ausreißer es innerhalb der Datensätze gibt.</a:t>
            </a:r>
          </a:p>
          <a:p>
            <a:pPr marL="0" lvl="0" indent="0" algn="l" rtl="0">
              <a:spcBef>
                <a:spcPts val="0"/>
              </a:spcBef>
              <a:spcAft>
                <a:spcPts val="0"/>
              </a:spcAft>
              <a:buNone/>
            </a:pPr>
            <a:r>
              <a:rPr lang="de-DE" sz="1200" dirty="0">
                <a:solidFill>
                  <a:srgbClr val="67788A"/>
                </a:solidFill>
                <a:highlight>
                  <a:srgbClr val="FFFFFF"/>
                </a:highlight>
              </a:rPr>
              <a:t>Indem wir Kosten und Umsatz Daten gegenüberstellen haben wir festgestellt, dass es Daten weit über 85.000 € ergeben.</a:t>
            </a:r>
          </a:p>
          <a:p>
            <a:pPr marL="0" lvl="0" indent="0" algn="l" rtl="0">
              <a:spcBef>
                <a:spcPts val="0"/>
              </a:spcBef>
              <a:spcAft>
                <a:spcPts val="0"/>
              </a:spcAft>
              <a:buNone/>
            </a:pPr>
            <a:r>
              <a:rPr lang="de-DE" sz="1200" dirty="0">
                <a:solidFill>
                  <a:srgbClr val="67788A"/>
                </a:solidFill>
                <a:highlight>
                  <a:srgbClr val="FFFFFF"/>
                </a:highlight>
              </a:rPr>
              <a:t>Diesen haben wir in der Datenbereinigung beispielsweise entfernt, um eine genauere Unternehmenssituation abzubilden.</a:t>
            </a:r>
          </a:p>
          <a:p>
            <a:pPr marL="0" lvl="0" indent="0" algn="l" rtl="0">
              <a:spcBef>
                <a:spcPts val="0"/>
              </a:spcBef>
              <a:spcAft>
                <a:spcPts val="0"/>
              </a:spcAft>
              <a:buNone/>
            </a:pPr>
            <a:r>
              <a:rPr lang="de-DE" sz="1200" dirty="0">
                <a:solidFill>
                  <a:srgbClr val="67788A"/>
                </a:solidFill>
                <a:highlight>
                  <a:srgbClr val="FFFFFF"/>
                </a:highlight>
              </a:rPr>
              <a:t>Die rechte Regression zeigt die bereinigten Daten, mit der wir unsere Analysen fortfahren.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9559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9a23ad0d3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9a23ad0d3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Wir fokussieren uns auf 3 bestimmte Probleme in der Fallstudie.</a:t>
            </a:r>
          </a:p>
          <a:p>
            <a:pPr marL="0" lvl="0" indent="0" algn="l" rtl="0">
              <a:spcBef>
                <a:spcPts val="0"/>
              </a:spcBef>
              <a:spcAft>
                <a:spcPts val="0"/>
              </a:spcAft>
              <a:buNone/>
            </a:pPr>
            <a:r>
              <a:rPr lang="de-DE" dirty="0"/>
              <a:t>Zuerst untersuchen wir die Entwicklung von Kosten, Umsatz und Marge. </a:t>
            </a:r>
          </a:p>
          <a:p>
            <a:pPr marL="0" lvl="0" indent="0" algn="l" rtl="0">
              <a:spcBef>
                <a:spcPts val="0"/>
              </a:spcBef>
              <a:spcAft>
                <a:spcPts val="0"/>
              </a:spcAft>
              <a:buNone/>
            </a:pPr>
            <a:r>
              <a:rPr lang="de-DE" dirty="0"/>
              <a:t>Zweitens untersuchen wir die Auftragslage, wobei wir den Verlauf der Auftragslage </a:t>
            </a:r>
            <a:r>
              <a:rPr lang="de-DE" dirty="0" err="1"/>
              <a:t>bespw</a:t>
            </a:r>
            <a:r>
              <a:rPr lang="de-DE" dirty="0"/>
              <a:t>. in Abhängigkeit zu </a:t>
            </a:r>
            <a:r>
              <a:rPr lang="de-DE" dirty="0" err="1"/>
              <a:t>LaneDomain</a:t>
            </a:r>
            <a:r>
              <a:rPr lang="de-DE" dirty="0"/>
              <a:t>, </a:t>
            </a:r>
            <a:r>
              <a:rPr lang="de-DE" dirty="0" err="1"/>
              <a:t>Fullfulmentstrategie</a:t>
            </a:r>
            <a:r>
              <a:rPr lang="de-DE" dirty="0"/>
              <a:t> und Wochentagen setzen.</a:t>
            </a:r>
          </a:p>
          <a:p>
            <a:pPr marL="0" lvl="0" indent="0">
              <a:buNone/>
            </a:pPr>
            <a:r>
              <a:rPr lang="de-DE" dirty="0"/>
              <a:t>Als letztes schauen wir uns bei Kennzahlen </a:t>
            </a:r>
            <a:r>
              <a:rPr lang="de-DE" sz="1100" dirty="0">
                <a:latin typeface="Oswald"/>
                <a:sym typeface="Oswald"/>
              </a:rPr>
              <a:t>der g</a:t>
            </a:r>
            <a:r>
              <a:rPr lang="de-DE" sz="1100" dirty="0">
                <a:latin typeface="Oswald"/>
                <a:ea typeface="Oswald"/>
                <a:cs typeface="Oswald"/>
                <a:sym typeface="Oswald"/>
              </a:rPr>
              <a:t>ebuchte Transportkosten und die zugewiesenen Transportpreisen an.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dirty="0"/>
              <a:t>Für diese 3 Faktoren schauen wir uns die Abhängigkeiten zu weiteren interne und externe Variablen an.</a:t>
            </a:r>
            <a:endParaRPr lang="de-DE" sz="1100" dirty="0">
              <a:latin typeface="Oswald"/>
              <a:ea typeface="Oswald"/>
              <a:cs typeface="Oswald"/>
              <a:sym typeface="Oswald"/>
            </a:endParaRPr>
          </a:p>
          <a:p>
            <a:pPr marL="0" lvl="0" indent="0" algn="l" rtl="0">
              <a:spcBef>
                <a:spcPts val="0"/>
              </a:spcBef>
              <a:spcAft>
                <a:spcPts val="0"/>
              </a:spcAft>
              <a:buNone/>
            </a:pPr>
            <a:r>
              <a:rPr lang="de-DE" dirty="0"/>
              <a:t>In Teil Aufgabe B werden dann diese Faktoren in der Zeitreihenanalyse näher beleuchtet.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Alles aufzeigen</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 NATIONAL</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dirty="0">
                <a:solidFill>
                  <a:schemeClr val="bg2"/>
                </a:solidFill>
                <a:effectLst/>
              </a:rPr>
              <a:t>202.039</a:t>
            </a:r>
            <a:r>
              <a:rPr lang="de-DE" sz="1100" dirty="0">
                <a:solidFill>
                  <a:schemeClr val="bg2"/>
                </a:solidFill>
                <a:effectLst/>
                <a:highlight>
                  <a:srgbClr val="FFFFFF"/>
                </a:highlight>
              </a:rPr>
              <a:t>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effectLst/>
                <a:highlight>
                  <a:srgbClr val="FFFFFF"/>
                </a:highlight>
              </a:rPr>
              <a:t>1.875.954</a:t>
            </a:r>
            <a:r>
              <a:rPr lang="de-DE" sz="1100" dirty="0">
                <a:solidFill>
                  <a:schemeClr val="bg2"/>
                </a:solidFill>
                <a:effectLst/>
                <a:highlight>
                  <a:srgbClr val="FFFFFF"/>
                </a:highlight>
              </a:rPr>
              <a:t>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effectLst/>
                <a:highlight>
                  <a:srgbClr val="FFFFFF"/>
                </a:highlight>
              </a:rPr>
              <a:t>1.875.954</a:t>
            </a:r>
            <a:r>
              <a:rPr lang="de-DE" sz="3200" dirty="0">
                <a:solidFill>
                  <a:schemeClr val="bg2"/>
                </a:solidFill>
                <a:effectLst/>
                <a:highlight>
                  <a:srgbClr val="FFFFFF"/>
                </a:highlight>
              </a:rPr>
              <a:t> / 202.039) = </a:t>
            </a:r>
            <a:r>
              <a:rPr lang="de-DE" sz="3200" b="0" i="0" u="none" strike="noStrike" cap="none" dirty="0">
                <a:solidFill>
                  <a:schemeClr val="bg2"/>
                </a:solidFill>
                <a:effectLst/>
                <a:highlight>
                  <a:srgbClr val="FFFFFF"/>
                </a:highlight>
                <a:latin typeface="Arial"/>
                <a:cs typeface="Arial"/>
                <a:sym typeface="Arial"/>
              </a:rPr>
              <a:t>9,29%</a:t>
            </a: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 EUROPA:</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b="1" dirty="0">
                <a:solidFill>
                  <a:schemeClr val="bg2"/>
                </a:solidFill>
                <a:highlight>
                  <a:srgbClr val="FFFFFF"/>
                </a:highlight>
                <a:sym typeface="Wingdings" pitchFamily="2" charset="2"/>
              </a:rPr>
              <a:t>Interpretation: </a:t>
            </a:r>
            <a:r>
              <a:rPr lang="de-DE" sz="1200" dirty="0">
                <a:solidFill>
                  <a:schemeClr val="bg2"/>
                </a:solidFill>
                <a:highlight>
                  <a:srgbClr val="FFFFFF"/>
                </a:highlight>
                <a:sym typeface="Wingdings" pitchFamily="2" charset="2"/>
              </a:rPr>
              <a:t>Marge stagniert seit 05.2020  Möglicher Grund, dass die Marge sich nicht weiterentwickelt, könnte Corona-bedingt sein.</a:t>
            </a:r>
            <a:endParaRPr lang="de-DE" sz="1200" dirty="0">
              <a:solidFill>
                <a:schemeClr val="bg2"/>
              </a:solidFill>
              <a:highlight>
                <a:srgbClr val="FFFFFF"/>
              </a:highlight>
            </a:endParaRPr>
          </a:p>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57512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1.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5.tiff"/></Relationships>
</file>

<file path=ppt/slides/_rels/slide1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9.jpeg"/><Relationship Id="rId5" Type="http://schemas.openxmlformats.org/officeDocument/2006/relationships/image" Target="../media/image8.jp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chart" Target="../charts/chart2.xml"/></Relationships>
</file>

<file path=ppt/slides/_rels/slide3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3" Type="http://schemas.openxmlformats.org/officeDocument/2006/relationships/image" Target="../media/image56.png"/><Relationship Id="rId18" Type="http://schemas.openxmlformats.org/officeDocument/2006/relationships/image" Target="../media/image59.svg"/><Relationship Id="rId26" Type="http://schemas.openxmlformats.org/officeDocument/2006/relationships/image" Target="../media/image65.svg"/><Relationship Id="rId3" Type="http://schemas.openxmlformats.org/officeDocument/2006/relationships/image" Target="../media/image46.png"/><Relationship Id="rId21" Type="http://schemas.openxmlformats.org/officeDocument/2006/relationships/image" Target="../media/image36.png"/><Relationship Id="rId34" Type="http://schemas.openxmlformats.org/officeDocument/2006/relationships/image" Target="../media/image71.svg"/><Relationship Id="rId7" Type="http://schemas.openxmlformats.org/officeDocument/2006/relationships/image" Target="../media/image50.png"/><Relationship Id="rId12" Type="http://schemas.openxmlformats.org/officeDocument/2006/relationships/image" Target="../media/image55.svg"/><Relationship Id="rId17" Type="http://schemas.openxmlformats.org/officeDocument/2006/relationships/image" Target="../media/image58.png"/><Relationship Id="rId25" Type="http://schemas.openxmlformats.org/officeDocument/2006/relationships/image" Target="../media/image64.png"/><Relationship Id="rId33" Type="http://schemas.openxmlformats.org/officeDocument/2006/relationships/image" Target="../media/image70.png"/><Relationship Id="rId2" Type="http://schemas.openxmlformats.org/officeDocument/2006/relationships/notesSlide" Target="../notesSlides/notesSlide39.xml"/><Relationship Id="rId16" Type="http://schemas.openxmlformats.org/officeDocument/2006/relationships/image" Target="../media/image39.svg"/><Relationship Id="rId20" Type="http://schemas.openxmlformats.org/officeDocument/2006/relationships/image" Target="../media/image61.svg"/><Relationship Id="rId29" Type="http://schemas.openxmlformats.org/officeDocument/2006/relationships/image" Target="../media/image66.png"/><Relationship Id="rId1" Type="http://schemas.openxmlformats.org/officeDocument/2006/relationships/slideLayout" Target="../slideLayouts/slideLayout4.xml"/><Relationship Id="rId6" Type="http://schemas.openxmlformats.org/officeDocument/2006/relationships/image" Target="../media/image49.svg"/><Relationship Id="rId11" Type="http://schemas.openxmlformats.org/officeDocument/2006/relationships/image" Target="../media/image54.png"/><Relationship Id="rId24" Type="http://schemas.openxmlformats.org/officeDocument/2006/relationships/image" Target="../media/image63.svg"/><Relationship Id="rId32" Type="http://schemas.openxmlformats.org/officeDocument/2006/relationships/image" Target="../media/image69.svg"/><Relationship Id="rId5" Type="http://schemas.openxmlformats.org/officeDocument/2006/relationships/image" Target="../media/image48.png"/><Relationship Id="rId15" Type="http://schemas.openxmlformats.org/officeDocument/2006/relationships/image" Target="../media/image38.png"/><Relationship Id="rId23" Type="http://schemas.openxmlformats.org/officeDocument/2006/relationships/image" Target="../media/image62.png"/><Relationship Id="rId28" Type="http://schemas.openxmlformats.org/officeDocument/2006/relationships/image" Target="../media/image41.svg"/><Relationship Id="rId36" Type="http://schemas.openxmlformats.org/officeDocument/2006/relationships/image" Target="../media/image73.svg"/><Relationship Id="rId10" Type="http://schemas.openxmlformats.org/officeDocument/2006/relationships/image" Target="../media/image53.svg"/><Relationship Id="rId19" Type="http://schemas.openxmlformats.org/officeDocument/2006/relationships/image" Target="../media/image60.png"/><Relationship Id="rId31" Type="http://schemas.openxmlformats.org/officeDocument/2006/relationships/image" Target="../media/image68.pn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svg"/><Relationship Id="rId22" Type="http://schemas.openxmlformats.org/officeDocument/2006/relationships/image" Target="../media/image37.svg"/><Relationship Id="rId27" Type="http://schemas.openxmlformats.org/officeDocument/2006/relationships/image" Target="../media/image40.png"/><Relationship Id="rId30" Type="http://schemas.openxmlformats.org/officeDocument/2006/relationships/image" Target="../media/image67.svg"/><Relationship Id="rId35" Type="http://schemas.openxmlformats.org/officeDocument/2006/relationships/image" Target="../media/image72.png"/><Relationship Id="rId8" Type="http://schemas.openxmlformats.org/officeDocument/2006/relationships/image" Target="../media/image51.sv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0" y="-75"/>
            <a:ext cx="4572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263400" y="747200"/>
            <a:ext cx="4238262" cy="278124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0"/>
              </a:spcAft>
              <a:buNone/>
            </a:pPr>
            <a:r>
              <a:rPr lang="de-DE" sz="3600" dirty="0">
                <a:solidFill>
                  <a:srgbClr val="FFFFFF"/>
                </a:solidFill>
                <a:latin typeface="Oswald"/>
                <a:ea typeface="Oswald"/>
                <a:cs typeface="Oswald"/>
                <a:sym typeface="Oswald"/>
              </a:rPr>
              <a:t>Supply Chain Analytics</a:t>
            </a:r>
            <a:endParaRPr sz="3600" dirty="0">
              <a:solidFill>
                <a:srgbClr val="FFFFFF"/>
              </a:solidFill>
              <a:latin typeface="Oswald"/>
              <a:ea typeface="Oswald"/>
              <a:cs typeface="Oswald"/>
              <a:sym typeface="Oswald"/>
            </a:endParaRPr>
          </a:p>
          <a:p>
            <a:pPr marL="0" lvl="0" indent="0" algn="l" rtl="0">
              <a:spcBef>
                <a:spcPts val="0"/>
              </a:spcBef>
              <a:spcAft>
                <a:spcPts val="0"/>
              </a:spcAft>
              <a:buNone/>
            </a:pPr>
            <a:r>
              <a:rPr lang="de" sz="2400" dirty="0">
                <a:solidFill>
                  <a:srgbClr val="FFFFFF"/>
                </a:solidFill>
                <a:latin typeface="Oswald"/>
                <a:ea typeface="Oswald"/>
                <a:cs typeface="Oswald"/>
                <a:sym typeface="Oswald"/>
              </a:rPr>
              <a:t>Case Study mit INSTAFRREIGHT</a:t>
            </a: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WS2021</a:t>
            </a:r>
            <a:endParaRPr dirty="0">
              <a:solidFill>
                <a:srgbClr val="FFFFFF"/>
              </a:solidFill>
              <a:latin typeface="Oswald"/>
              <a:ea typeface="Oswald"/>
              <a:cs typeface="Oswald"/>
              <a:sym typeface="Oswald"/>
            </a:endParaRPr>
          </a:p>
          <a:p>
            <a:pPr lvl="0"/>
            <a:r>
              <a:rPr lang="de" dirty="0">
                <a:solidFill>
                  <a:srgbClr val="FFFFFF"/>
                </a:solidFill>
                <a:latin typeface="Oswald"/>
                <a:ea typeface="Oswald"/>
                <a:cs typeface="Oswald"/>
                <a:sym typeface="Oswald"/>
              </a:rPr>
              <a:t>Anh-Thu Tran | Wilke Klausing  |  </a:t>
            </a:r>
            <a:r>
              <a:rPr lang="de" dirty="0" err="1">
                <a:solidFill>
                  <a:srgbClr val="FFFFFF"/>
                </a:solidFill>
                <a:latin typeface="Oswald"/>
                <a:ea typeface="Oswald"/>
                <a:cs typeface="Oswald"/>
                <a:sym typeface="Oswald"/>
              </a:rPr>
              <a:t>Toke</a:t>
            </a:r>
            <a:r>
              <a:rPr lang="de" dirty="0">
                <a:solidFill>
                  <a:srgbClr val="FFFFFF"/>
                </a:solidFill>
                <a:latin typeface="Oswald"/>
                <a:ea typeface="Oswald"/>
                <a:cs typeface="Oswald"/>
                <a:sym typeface="Oswald"/>
              </a:rPr>
              <a:t> Schöning  |</a:t>
            </a:r>
          </a:p>
          <a:p>
            <a:pPr lvl="0"/>
            <a:r>
              <a:rPr lang="de" dirty="0">
                <a:solidFill>
                  <a:srgbClr val="FFFFFF"/>
                </a:solidFill>
                <a:latin typeface="Oswald"/>
                <a:ea typeface="Oswald"/>
                <a:cs typeface="Oswald"/>
                <a:sym typeface="Oswald"/>
              </a:rPr>
              <a:t>Thi Minh Trang Dinh</a:t>
            </a:r>
            <a:endParaRPr dirty="0">
              <a:solidFill>
                <a:srgbClr val="FFFFFF"/>
              </a:solidFill>
              <a:latin typeface="Oswald"/>
              <a:ea typeface="Oswald"/>
              <a:cs typeface="Oswald"/>
              <a:sym typeface="Oswald"/>
            </a:endParaRPr>
          </a:p>
        </p:txBody>
      </p:sp>
      <p:pic>
        <p:nvPicPr>
          <p:cNvPr id="31" name="Grafik 30" descr="Welt Silhouette">
            <a:extLst>
              <a:ext uri="{FF2B5EF4-FFF2-40B4-BE49-F238E27FC236}">
                <a16:creationId xmlns:a16="http://schemas.microsoft.com/office/drawing/2014/main" id="{B10F46DF-D894-9E45-8402-7D801B3540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46067" y="1060847"/>
            <a:ext cx="2820386" cy="2820386"/>
          </a:xfrm>
          <a:prstGeom prst="rect">
            <a:avLst/>
          </a:prstGeom>
        </p:spPr>
      </p:pic>
      <p:pic>
        <p:nvPicPr>
          <p:cNvPr id="36" name="Grafik 35" descr="LKW mit einfarbiger Füllung">
            <a:extLst>
              <a:ext uri="{FF2B5EF4-FFF2-40B4-BE49-F238E27FC236}">
                <a16:creationId xmlns:a16="http://schemas.microsoft.com/office/drawing/2014/main" id="{01465146-CED9-5049-9065-FF9E39A5DB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53267" y="2647875"/>
            <a:ext cx="1510978" cy="1510978"/>
          </a:xfrm>
          <a:prstGeom prst="rect">
            <a:avLst/>
          </a:prstGeom>
        </p:spPr>
      </p:pic>
      <p:pic>
        <p:nvPicPr>
          <p:cNvPr id="6" name="Grafik 5">
            <a:extLst>
              <a:ext uri="{FF2B5EF4-FFF2-40B4-BE49-F238E27FC236}">
                <a16:creationId xmlns:a16="http://schemas.microsoft.com/office/drawing/2014/main" id="{D88B1F39-4098-9A42-829C-22F702E99F88}"/>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66000"/>
                    </a14:imgEffect>
                  </a14:imgLayer>
                </a14:imgProps>
              </a:ext>
            </a:extLst>
          </a:blip>
          <a:srcRect l="-1" r="43343"/>
          <a:stretch/>
        </p:blipFill>
        <p:spPr>
          <a:xfrm>
            <a:off x="4571900" y="0"/>
            <a:ext cx="4572000" cy="5143425"/>
          </a:xfrm>
          <a:prstGeom prst="rect">
            <a:avLst/>
          </a:prstGeom>
        </p:spPr>
      </p:pic>
    </p:spTree>
    <p:extLst>
      <p:ext uri="{BB962C8B-B14F-4D97-AF65-F5344CB8AC3E}">
        <p14:creationId xmlns:p14="http://schemas.microsoft.com/office/powerpoint/2010/main" val="2342024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Marge in Abhängigkeit von OTD und Lane Domain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7" name="Grafik 6">
            <a:extLst>
              <a:ext uri="{FF2B5EF4-FFF2-40B4-BE49-F238E27FC236}">
                <a16:creationId xmlns:a16="http://schemas.microsoft.com/office/drawing/2014/main" id="{4910776E-C8A5-5141-9C2D-B6C81596AD43}"/>
              </a:ext>
            </a:extLst>
          </p:cNvPr>
          <p:cNvPicPr>
            <a:picLocks noChangeAspect="1"/>
          </p:cNvPicPr>
          <p:nvPr/>
        </p:nvPicPr>
        <p:blipFill>
          <a:blip r:embed="rId3"/>
          <a:stretch>
            <a:fillRect/>
          </a:stretch>
        </p:blipFill>
        <p:spPr>
          <a:xfrm>
            <a:off x="311700" y="1404751"/>
            <a:ext cx="4737572" cy="3246845"/>
          </a:xfrm>
          <a:prstGeom prst="rect">
            <a:avLst/>
          </a:prstGeom>
        </p:spPr>
      </p:pic>
      <p:sp>
        <p:nvSpPr>
          <p:cNvPr id="9" name="Textfeld 8">
            <a:extLst>
              <a:ext uri="{FF2B5EF4-FFF2-40B4-BE49-F238E27FC236}">
                <a16:creationId xmlns:a16="http://schemas.microsoft.com/office/drawing/2014/main" id="{5C2907C1-5B40-C446-87B0-75CB710D04DC}"/>
              </a:ext>
            </a:extLst>
          </p:cNvPr>
          <p:cNvSpPr txBox="1"/>
          <p:nvPr/>
        </p:nvSpPr>
        <p:spPr>
          <a:xfrm>
            <a:off x="5138919" y="1637594"/>
            <a:ext cx="3603667" cy="276999"/>
          </a:xfrm>
          <a:prstGeom prst="rect">
            <a:avLst/>
          </a:prstGeom>
          <a:noFill/>
        </p:spPr>
        <p:txBody>
          <a:bodyPr wrap="square" rtlCol="0">
            <a:spAutoFit/>
          </a:bodyPr>
          <a:lstStyle/>
          <a:p>
            <a:r>
              <a:rPr lang="de-DE" sz="1200" b="1" dirty="0"/>
              <a:t>Marge in Abhängigkeit von der Lane Domain</a:t>
            </a:r>
          </a:p>
        </p:txBody>
      </p:sp>
      <p:graphicFrame>
        <p:nvGraphicFramePr>
          <p:cNvPr id="2" name="Tabelle 2">
            <a:extLst>
              <a:ext uri="{FF2B5EF4-FFF2-40B4-BE49-F238E27FC236}">
                <a16:creationId xmlns:a16="http://schemas.microsoft.com/office/drawing/2014/main" id="{2C836C35-0901-D248-B565-213D95A7EEFC}"/>
              </a:ext>
            </a:extLst>
          </p:cNvPr>
          <p:cNvGraphicFramePr>
            <a:graphicFrameLocks noGrp="1"/>
          </p:cNvGraphicFramePr>
          <p:nvPr>
            <p:extLst>
              <p:ext uri="{D42A27DB-BD31-4B8C-83A1-F6EECF244321}">
                <p14:modId xmlns:p14="http://schemas.microsoft.com/office/powerpoint/2010/main" val="1621582045"/>
              </p:ext>
            </p:extLst>
          </p:nvPr>
        </p:nvGraphicFramePr>
        <p:xfrm>
          <a:off x="5228566" y="1914593"/>
          <a:ext cx="3603667" cy="2174240"/>
        </p:xfrm>
        <a:graphic>
          <a:graphicData uri="http://schemas.openxmlformats.org/drawingml/2006/table">
            <a:tbl>
              <a:tblPr firstRow="1" bandRow="1">
                <a:tableStyleId>{5C22544A-7EE6-4342-B048-85BDC9FD1C3A}</a:tableStyleId>
              </a:tblPr>
              <a:tblGrid>
                <a:gridCol w="1021830">
                  <a:extLst>
                    <a:ext uri="{9D8B030D-6E8A-4147-A177-3AD203B41FA5}">
                      <a16:colId xmlns:a16="http://schemas.microsoft.com/office/drawing/2014/main" val="2062269353"/>
                    </a:ext>
                  </a:extLst>
                </a:gridCol>
                <a:gridCol w="849854">
                  <a:extLst>
                    <a:ext uri="{9D8B030D-6E8A-4147-A177-3AD203B41FA5}">
                      <a16:colId xmlns:a16="http://schemas.microsoft.com/office/drawing/2014/main" val="2218846662"/>
                    </a:ext>
                  </a:extLst>
                </a:gridCol>
                <a:gridCol w="849854">
                  <a:extLst>
                    <a:ext uri="{9D8B030D-6E8A-4147-A177-3AD203B41FA5}">
                      <a16:colId xmlns:a16="http://schemas.microsoft.com/office/drawing/2014/main" val="3887927104"/>
                    </a:ext>
                  </a:extLst>
                </a:gridCol>
                <a:gridCol w="882129">
                  <a:extLst>
                    <a:ext uri="{9D8B030D-6E8A-4147-A177-3AD203B41FA5}">
                      <a16:colId xmlns:a16="http://schemas.microsoft.com/office/drawing/2014/main" val="1533208435"/>
                    </a:ext>
                  </a:extLst>
                </a:gridCol>
              </a:tblGrid>
              <a:tr h="406400">
                <a:tc>
                  <a:txBody>
                    <a:bodyPr/>
                    <a:lstStyle/>
                    <a:p>
                      <a:r>
                        <a:rPr lang="de-DE" sz="1000" b="1" dirty="0"/>
                        <a:t>Lane Domain</a:t>
                      </a:r>
                    </a:p>
                  </a:txBody>
                  <a:tcPr/>
                </a:tc>
                <a:tc>
                  <a:txBody>
                    <a:bodyPr/>
                    <a:lstStyle/>
                    <a:p>
                      <a:r>
                        <a:rPr lang="de-DE" sz="1000" dirty="0"/>
                        <a:t>Gesamt-marge</a:t>
                      </a:r>
                    </a:p>
                    <a:p>
                      <a:r>
                        <a:rPr lang="de-DE" sz="1000" dirty="0"/>
                        <a:t>(in €)</a:t>
                      </a:r>
                    </a:p>
                  </a:txBody>
                  <a:tcPr/>
                </a:tc>
                <a:tc>
                  <a:txBody>
                    <a:bodyPr/>
                    <a:lstStyle/>
                    <a:p>
                      <a:r>
                        <a:rPr lang="de-DE" sz="1000" dirty="0"/>
                        <a:t>Aufträge</a:t>
                      </a:r>
                    </a:p>
                  </a:txBody>
                  <a:tcPr/>
                </a:tc>
                <a:tc>
                  <a:txBody>
                    <a:bodyPr/>
                    <a:lstStyle/>
                    <a:p>
                      <a:r>
                        <a:rPr lang="de-DE" sz="1000" dirty="0"/>
                        <a:t>Marge pro Auftrag </a:t>
                      </a:r>
                    </a:p>
                    <a:p>
                      <a:r>
                        <a:rPr lang="de-DE" sz="1000" dirty="0"/>
                        <a:t>(in %)</a:t>
                      </a:r>
                    </a:p>
                  </a:txBody>
                  <a:tcPr/>
                </a:tc>
                <a:extLst>
                  <a:ext uri="{0D108BD9-81ED-4DB2-BD59-A6C34878D82A}">
                    <a16:rowId xmlns:a16="http://schemas.microsoft.com/office/drawing/2014/main" val="833360527"/>
                  </a:ext>
                </a:extLst>
              </a:tr>
              <a:tr h="406400">
                <a:tc>
                  <a:txBody>
                    <a:bodyPr/>
                    <a:lstStyle/>
                    <a:p>
                      <a:r>
                        <a:rPr lang="de-DE" sz="1000" b="1" dirty="0"/>
                        <a:t>Export</a:t>
                      </a:r>
                    </a:p>
                  </a:txBody>
                  <a:tcPr/>
                </a:tc>
                <a:tc>
                  <a:txBody>
                    <a:bodyPr/>
                    <a:lstStyle/>
                    <a:p>
                      <a:r>
                        <a:rPr lang="de-DE" sz="1000" dirty="0"/>
                        <a:t>957.130</a:t>
                      </a:r>
                    </a:p>
                  </a:txBody>
                  <a:tcPr/>
                </a:tc>
                <a:tc>
                  <a:txBody>
                    <a:bodyPr/>
                    <a:lstStyle/>
                    <a:p>
                      <a:r>
                        <a:rPr lang="de-DE" sz="1000" dirty="0"/>
                        <a:t>18.560</a:t>
                      </a:r>
                    </a:p>
                  </a:txBody>
                  <a:tcPr/>
                </a:tc>
                <a:tc>
                  <a:txBody>
                    <a:bodyPr/>
                    <a:lstStyle/>
                    <a:p>
                      <a:r>
                        <a:rPr lang="de-DE" sz="1000" b="1" dirty="0"/>
                        <a:t>51,57</a:t>
                      </a:r>
                    </a:p>
                  </a:txBody>
                  <a:tcPr/>
                </a:tc>
                <a:extLst>
                  <a:ext uri="{0D108BD9-81ED-4DB2-BD59-A6C34878D82A}">
                    <a16:rowId xmlns:a16="http://schemas.microsoft.com/office/drawing/2014/main" val="2092955119"/>
                  </a:ext>
                </a:extLst>
              </a:tr>
              <a:tr h="406400">
                <a:tc>
                  <a:txBody>
                    <a:bodyPr/>
                    <a:lstStyle/>
                    <a:p>
                      <a:r>
                        <a:rPr lang="de-DE" sz="1000" b="1" dirty="0"/>
                        <a:t>Import</a:t>
                      </a:r>
                    </a:p>
                  </a:txBody>
                  <a:tcPr/>
                </a:tc>
                <a:tc>
                  <a:txBody>
                    <a:bodyPr/>
                    <a:lstStyle/>
                    <a:p>
                      <a:r>
                        <a:rPr lang="de-DE" sz="1000" dirty="0"/>
                        <a:t>547.664</a:t>
                      </a:r>
                    </a:p>
                  </a:txBody>
                  <a:tcPr/>
                </a:tc>
                <a:tc>
                  <a:txBody>
                    <a:bodyPr/>
                    <a:lstStyle/>
                    <a:p>
                      <a:r>
                        <a:rPr lang="de-DE" sz="1000" dirty="0"/>
                        <a:t>12.401</a:t>
                      </a:r>
                    </a:p>
                  </a:txBody>
                  <a:tcPr/>
                </a:tc>
                <a:tc>
                  <a:txBody>
                    <a:bodyPr/>
                    <a:lstStyle/>
                    <a:p>
                      <a:r>
                        <a:rPr lang="de-DE" sz="1000" b="1" dirty="0"/>
                        <a:t>44,16</a:t>
                      </a:r>
                    </a:p>
                  </a:txBody>
                  <a:tcPr/>
                </a:tc>
                <a:extLst>
                  <a:ext uri="{0D108BD9-81ED-4DB2-BD59-A6C34878D82A}">
                    <a16:rowId xmlns:a16="http://schemas.microsoft.com/office/drawing/2014/main" val="2869452295"/>
                  </a:ext>
                </a:extLst>
              </a:tr>
              <a:tr h="406400">
                <a:tc>
                  <a:txBody>
                    <a:bodyPr/>
                    <a:lstStyle/>
                    <a:p>
                      <a:r>
                        <a:rPr lang="de-DE" sz="1000" b="1" dirty="0"/>
                        <a:t>International</a:t>
                      </a:r>
                    </a:p>
                  </a:txBody>
                  <a:tcPr/>
                </a:tc>
                <a:tc>
                  <a:txBody>
                    <a:bodyPr/>
                    <a:lstStyle/>
                    <a:p>
                      <a:r>
                        <a:rPr lang="de-DE" sz="1000" dirty="0"/>
                        <a:t>207.964</a:t>
                      </a:r>
                    </a:p>
                  </a:txBody>
                  <a:tcPr/>
                </a:tc>
                <a:tc>
                  <a:txBody>
                    <a:bodyPr/>
                    <a:lstStyle/>
                    <a:p>
                      <a:r>
                        <a:rPr lang="de-DE" sz="1000" dirty="0"/>
                        <a:t>7.410</a:t>
                      </a:r>
                    </a:p>
                  </a:txBody>
                  <a:tcPr/>
                </a:tc>
                <a:tc>
                  <a:txBody>
                    <a:bodyPr/>
                    <a:lstStyle/>
                    <a:p>
                      <a:r>
                        <a:rPr lang="de-DE" sz="1000" b="1" dirty="0"/>
                        <a:t>28,07</a:t>
                      </a:r>
                    </a:p>
                  </a:txBody>
                  <a:tcPr/>
                </a:tc>
                <a:extLst>
                  <a:ext uri="{0D108BD9-81ED-4DB2-BD59-A6C34878D82A}">
                    <a16:rowId xmlns:a16="http://schemas.microsoft.com/office/drawing/2014/main" val="3105160957"/>
                  </a:ext>
                </a:extLst>
              </a:tr>
              <a:tr h="406400">
                <a:tc>
                  <a:txBody>
                    <a:bodyPr/>
                    <a:lstStyle/>
                    <a:p>
                      <a:r>
                        <a:rPr lang="de-DE" sz="1000" b="1" dirty="0"/>
                        <a:t>National</a:t>
                      </a:r>
                    </a:p>
                  </a:txBody>
                  <a:tcPr/>
                </a:tc>
                <a:tc>
                  <a:txBody>
                    <a:bodyPr/>
                    <a:lstStyle/>
                    <a:p>
                      <a:r>
                        <a:rPr lang="de-DE" sz="1000" dirty="0"/>
                        <a:t>1.659.276</a:t>
                      </a:r>
                    </a:p>
                  </a:txBody>
                  <a:tcPr/>
                </a:tc>
                <a:tc>
                  <a:txBody>
                    <a:bodyPr/>
                    <a:lstStyle/>
                    <a:p>
                      <a:r>
                        <a:rPr lang="de-DE" sz="1000" dirty="0"/>
                        <a:t>78.693</a:t>
                      </a:r>
                    </a:p>
                  </a:txBody>
                  <a:tcPr/>
                </a:tc>
                <a:tc>
                  <a:txBody>
                    <a:bodyPr/>
                    <a:lstStyle/>
                    <a:p>
                      <a:r>
                        <a:rPr lang="de-DE" sz="1000" b="1" dirty="0"/>
                        <a:t>21,09</a:t>
                      </a:r>
                    </a:p>
                  </a:txBody>
                  <a:tcPr/>
                </a:tc>
                <a:extLst>
                  <a:ext uri="{0D108BD9-81ED-4DB2-BD59-A6C34878D82A}">
                    <a16:rowId xmlns:a16="http://schemas.microsoft.com/office/drawing/2014/main" val="3293100082"/>
                  </a:ext>
                </a:extLst>
              </a:tr>
            </a:tbl>
          </a:graphicData>
        </a:graphic>
      </p:graphicFrame>
      <p:sp>
        <p:nvSpPr>
          <p:cNvPr id="3" name="Textfeld 2">
            <a:extLst>
              <a:ext uri="{FF2B5EF4-FFF2-40B4-BE49-F238E27FC236}">
                <a16:creationId xmlns:a16="http://schemas.microsoft.com/office/drawing/2014/main" id="{98737CF5-1481-3745-A9E7-A1403745E7C8}"/>
              </a:ext>
            </a:extLst>
          </p:cNvPr>
          <p:cNvSpPr txBox="1"/>
          <p:nvPr/>
        </p:nvSpPr>
        <p:spPr>
          <a:xfrm>
            <a:off x="1515035" y="2693936"/>
            <a:ext cx="788894" cy="307777"/>
          </a:xfrm>
          <a:prstGeom prst="rect">
            <a:avLst/>
          </a:prstGeom>
          <a:noFill/>
        </p:spPr>
        <p:txBody>
          <a:bodyPr wrap="square" rtlCol="0">
            <a:spAutoFit/>
          </a:bodyPr>
          <a:lstStyle/>
          <a:p>
            <a:r>
              <a:rPr lang="de-DE" dirty="0">
                <a:solidFill>
                  <a:schemeClr val="bg1"/>
                </a:solidFill>
              </a:rPr>
              <a:t>22,81</a:t>
            </a:r>
          </a:p>
        </p:txBody>
      </p:sp>
      <p:sp>
        <p:nvSpPr>
          <p:cNvPr id="4" name="Rechteck 3">
            <a:extLst>
              <a:ext uri="{FF2B5EF4-FFF2-40B4-BE49-F238E27FC236}">
                <a16:creationId xmlns:a16="http://schemas.microsoft.com/office/drawing/2014/main" id="{F131EB77-910B-6846-BE7F-5B07A5059E90}"/>
              </a:ext>
            </a:extLst>
          </p:cNvPr>
          <p:cNvSpPr/>
          <p:nvPr/>
        </p:nvSpPr>
        <p:spPr>
          <a:xfrm>
            <a:off x="3515776" y="1776093"/>
            <a:ext cx="631904" cy="307777"/>
          </a:xfrm>
          <a:prstGeom prst="rect">
            <a:avLst/>
          </a:prstGeom>
        </p:spPr>
        <p:txBody>
          <a:bodyPr wrap="none">
            <a:spAutoFit/>
          </a:bodyPr>
          <a:lstStyle/>
          <a:p>
            <a:r>
              <a:rPr lang="de-DE" dirty="0">
                <a:solidFill>
                  <a:schemeClr val="bg1"/>
                </a:solidFill>
              </a:rPr>
              <a:t>38,49</a:t>
            </a:r>
          </a:p>
        </p:txBody>
      </p:sp>
      <p:sp>
        <p:nvSpPr>
          <p:cNvPr id="11" name="Textfeld 10">
            <a:extLst>
              <a:ext uri="{FF2B5EF4-FFF2-40B4-BE49-F238E27FC236}">
                <a16:creationId xmlns:a16="http://schemas.microsoft.com/office/drawing/2014/main" id="{D9ADD8E3-6A34-B643-9330-299885CBA258}"/>
              </a:ext>
            </a:extLst>
          </p:cNvPr>
          <p:cNvSpPr txBox="1"/>
          <p:nvPr/>
        </p:nvSpPr>
        <p:spPr>
          <a:xfrm>
            <a:off x="555851" y="4685993"/>
            <a:ext cx="4249270" cy="553998"/>
          </a:xfrm>
          <a:prstGeom prst="rect">
            <a:avLst/>
          </a:prstGeom>
          <a:noFill/>
        </p:spPr>
        <p:txBody>
          <a:bodyPr wrap="square" rtlCol="0">
            <a:spAutoFit/>
          </a:bodyPr>
          <a:lstStyle/>
          <a:p>
            <a:r>
              <a:rPr lang="de-DE" sz="1000" b="1" dirty="0">
                <a:solidFill>
                  <a:schemeClr val="bg2"/>
                </a:solidFill>
              </a:rPr>
              <a:t>Info: </a:t>
            </a:r>
            <a:r>
              <a:rPr lang="de-DE" sz="1000" dirty="0">
                <a:solidFill>
                  <a:schemeClr val="bg2"/>
                </a:solidFill>
              </a:rPr>
              <a:t>439.071 € bei 19.246 Aufträgen, die nicht pünktlich waren. 2.672.147 € bei 69.418 Aufträgen, die pünktlich waren.</a:t>
            </a:r>
          </a:p>
          <a:p>
            <a:endParaRPr lang="de-DE" sz="1000" dirty="0">
              <a:solidFill>
                <a:schemeClr val="bg2"/>
              </a:solidFill>
            </a:endParaRPr>
          </a:p>
        </p:txBody>
      </p:sp>
      <p:sp>
        <p:nvSpPr>
          <p:cNvPr id="31" name="Google Shape;109;p15">
            <a:extLst>
              <a:ext uri="{FF2B5EF4-FFF2-40B4-BE49-F238E27FC236}">
                <a16:creationId xmlns:a16="http://schemas.microsoft.com/office/drawing/2014/main" id="{A3EC1A72-8C9C-FD46-9FAD-074B2B8651CB}"/>
              </a:ext>
            </a:extLst>
          </p:cNvPr>
          <p:cNvSpPr/>
          <p:nvPr/>
        </p:nvSpPr>
        <p:spPr>
          <a:xfrm rot="19923627">
            <a:off x="2101024" y="2579279"/>
            <a:ext cx="1661927" cy="229313"/>
          </a:xfrm>
          <a:prstGeom prst="stripedRightArrow">
            <a:avLst>
              <a:gd name="adj1" fmla="val 50000"/>
              <a:gd name="adj2" fmla="val 66764"/>
            </a:avLst>
          </a:prstGeom>
          <a:solidFill>
            <a:srgbClr val="92D050">
              <a:alpha val="50000"/>
            </a:srgbClr>
          </a:solidFill>
          <a:ln>
            <a:solidFill>
              <a:srgbClr val="92D050"/>
            </a:solid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26;p15">
            <a:extLst>
              <a:ext uri="{FF2B5EF4-FFF2-40B4-BE49-F238E27FC236}">
                <a16:creationId xmlns:a16="http://schemas.microsoft.com/office/drawing/2014/main" id="{D2EAA5BA-0202-FD4A-881C-35D3D68BCC57}"/>
              </a:ext>
            </a:extLst>
          </p:cNvPr>
          <p:cNvSpPr txBox="1"/>
          <p:nvPr/>
        </p:nvSpPr>
        <p:spPr>
          <a:xfrm>
            <a:off x="2286485" y="2203362"/>
            <a:ext cx="101532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+ 40,74 %</a:t>
            </a:r>
            <a:endParaRPr sz="1600" dirty="0">
              <a:solidFill>
                <a:srgbClr val="92D050"/>
              </a:solidFill>
              <a:latin typeface="Oswald"/>
              <a:ea typeface="Oswald"/>
              <a:cs typeface="Oswald"/>
              <a:sym typeface="Oswald"/>
            </a:endParaRPr>
          </a:p>
        </p:txBody>
      </p:sp>
    </p:spTree>
    <p:extLst>
      <p:ext uri="{BB962C8B-B14F-4D97-AF65-F5344CB8AC3E}">
        <p14:creationId xmlns:p14="http://schemas.microsoft.com/office/powerpoint/2010/main" val="3257424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503817"/>
            <a:ext cx="8809650" cy="95033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sz="2500" dirty="0">
                <a:latin typeface="Oswald"/>
                <a:ea typeface="Oswald"/>
                <a:cs typeface="Oswald"/>
                <a:sym typeface="Oswald"/>
              </a:rPr>
              <a:t>Marge in Abhängigkeit von Fulfillment </a:t>
            </a:r>
            <a:r>
              <a:rPr lang="de" sz="2500" dirty="0" err="1">
                <a:latin typeface="Oswald"/>
                <a:ea typeface="Oswald"/>
                <a:cs typeface="Oswald"/>
                <a:sym typeface="Oswald"/>
              </a:rPr>
              <a:t>Strategy</a:t>
            </a:r>
            <a:r>
              <a:rPr lang="de" sz="2500" dirty="0">
                <a:latin typeface="Oswald"/>
                <a:ea typeface="Oswald"/>
                <a:cs typeface="Oswald"/>
                <a:sym typeface="Oswald"/>
              </a:rPr>
              <a:t> und Custom Rate </a:t>
            </a:r>
            <a:r>
              <a:rPr lang="de" sz="2500" dirty="0" err="1">
                <a:latin typeface="Oswald"/>
                <a:ea typeface="Oswald"/>
                <a:cs typeface="Oswald"/>
                <a:sym typeface="Oswald"/>
              </a:rPr>
              <a:t>Shipment</a:t>
            </a:r>
            <a:endParaRPr sz="25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2E20455E-17A5-5745-94B9-06D4506DBFF2}"/>
              </a:ext>
            </a:extLst>
          </p:cNvPr>
          <p:cNvPicPr>
            <a:picLocks noChangeAspect="1"/>
          </p:cNvPicPr>
          <p:nvPr/>
        </p:nvPicPr>
        <p:blipFill>
          <a:blip r:embed="rId3"/>
          <a:stretch>
            <a:fillRect/>
          </a:stretch>
        </p:blipFill>
        <p:spPr>
          <a:xfrm>
            <a:off x="4830238" y="1601269"/>
            <a:ext cx="4161362" cy="2568155"/>
          </a:xfrm>
          <a:prstGeom prst="rect">
            <a:avLst/>
          </a:prstGeom>
        </p:spPr>
      </p:pic>
      <p:pic>
        <p:nvPicPr>
          <p:cNvPr id="7" name="Grafik 6">
            <a:extLst>
              <a:ext uri="{FF2B5EF4-FFF2-40B4-BE49-F238E27FC236}">
                <a16:creationId xmlns:a16="http://schemas.microsoft.com/office/drawing/2014/main" id="{7805B48D-7A29-DF47-AAF6-4574F2689D9D}"/>
              </a:ext>
            </a:extLst>
          </p:cNvPr>
          <p:cNvPicPr>
            <a:picLocks noChangeAspect="1"/>
          </p:cNvPicPr>
          <p:nvPr/>
        </p:nvPicPr>
        <p:blipFill>
          <a:blip r:embed="rId4"/>
          <a:stretch>
            <a:fillRect/>
          </a:stretch>
        </p:blipFill>
        <p:spPr>
          <a:xfrm>
            <a:off x="334250" y="1454154"/>
            <a:ext cx="4646671" cy="2867660"/>
          </a:xfrm>
          <a:prstGeom prst="rect">
            <a:avLst/>
          </a:prstGeom>
        </p:spPr>
      </p:pic>
    </p:spTree>
    <p:extLst>
      <p:ext uri="{BB962C8B-B14F-4D97-AF65-F5344CB8AC3E}">
        <p14:creationId xmlns:p14="http://schemas.microsoft.com/office/powerpoint/2010/main" val="152025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lvl="0"/>
            <a:r>
              <a:rPr lang="de" sz="3200" dirty="0">
                <a:latin typeface="Oswald"/>
                <a:ea typeface="Oswald"/>
                <a:cs typeface="Oswald"/>
                <a:sym typeface="Oswald"/>
              </a:rPr>
              <a:t>Marge in Abhängigkeit von Wochentagen</a:t>
            </a:r>
            <a:endParaRPr dirty="0">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5" name="Tabelle 2">
            <a:extLst>
              <a:ext uri="{FF2B5EF4-FFF2-40B4-BE49-F238E27FC236}">
                <a16:creationId xmlns:a16="http://schemas.microsoft.com/office/drawing/2014/main" id="{77706CB8-A475-5A4D-A299-18AED2670073}"/>
              </a:ext>
            </a:extLst>
          </p:cNvPr>
          <p:cNvGraphicFramePr>
            <a:graphicFrameLocks noGrp="1"/>
          </p:cNvGraphicFramePr>
          <p:nvPr>
            <p:extLst>
              <p:ext uri="{D42A27DB-BD31-4B8C-83A1-F6EECF244321}">
                <p14:modId xmlns:p14="http://schemas.microsoft.com/office/powerpoint/2010/main" val="2029060048"/>
              </p:ext>
            </p:extLst>
          </p:nvPr>
        </p:nvGraphicFramePr>
        <p:xfrm>
          <a:off x="484354" y="1341957"/>
          <a:ext cx="4322537" cy="3362960"/>
        </p:xfrm>
        <a:graphic>
          <a:graphicData uri="http://schemas.openxmlformats.org/drawingml/2006/table">
            <a:tbl>
              <a:tblPr firstRow="1" bandRow="1">
                <a:tableStyleId>{5C22544A-7EE6-4342-B048-85BDC9FD1C3A}</a:tableStyleId>
              </a:tblPr>
              <a:tblGrid>
                <a:gridCol w="1523705">
                  <a:extLst>
                    <a:ext uri="{9D8B030D-6E8A-4147-A177-3AD203B41FA5}">
                      <a16:colId xmlns:a16="http://schemas.microsoft.com/office/drawing/2014/main" val="2062269353"/>
                    </a:ext>
                  </a:extLst>
                </a:gridCol>
                <a:gridCol w="1399416">
                  <a:extLst>
                    <a:ext uri="{9D8B030D-6E8A-4147-A177-3AD203B41FA5}">
                      <a16:colId xmlns:a16="http://schemas.microsoft.com/office/drawing/2014/main" val="3589491081"/>
                    </a:ext>
                  </a:extLst>
                </a:gridCol>
                <a:gridCol w="1399416">
                  <a:extLst>
                    <a:ext uri="{9D8B030D-6E8A-4147-A177-3AD203B41FA5}">
                      <a16:colId xmlns:a16="http://schemas.microsoft.com/office/drawing/2014/main" val="2218846662"/>
                    </a:ext>
                  </a:extLst>
                </a:gridCol>
              </a:tblGrid>
              <a:tr h="406400">
                <a:tc>
                  <a:txBody>
                    <a:bodyPr/>
                    <a:lstStyle/>
                    <a:p>
                      <a:r>
                        <a:rPr lang="de-DE" sz="1400" b="1" dirty="0"/>
                        <a:t>Wochentag</a:t>
                      </a:r>
                    </a:p>
                  </a:txBody>
                  <a:tcPr/>
                </a:tc>
                <a:tc>
                  <a:txBody>
                    <a:bodyPr/>
                    <a:lstStyle/>
                    <a:p>
                      <a:r>
                        <a:rPr lang="de-DE" sz="1400" dirty="0"/>
                        <a:t>Gesamtmarge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400" dirty="0"/>
                        <a:t>(</a:t>
                      </a:r>
                      <a:r>
                        <a:rPr lang="de-DE" sz="1400" dirty="0" err="1"/>
                        <a:t>Firststop</a:t>
                      </a:r>
                      <a:r>
                        <a:rPr lang="de-DE" sz="1400" dirty="0"/>
                        <a:t>, </a:t>
                      </a:r>
                      <a:r>
                        <a:rPr lang="de-DE" sz="1400" dirty="0" err="1"/>
                        <a:t>Ø</a:t>
                      </a:r>
                      <a:r>
                        <a:rPr lang="de-DE" sz="1400" dirty="0"/>
                        <a:t>)</a:t>
                      </a:r>
                    </a:p>
                  </a:txBody>
                  <a:tcPr/>
                </a:tc>
                <a:tc>
                  <a:txBody>
                    <a:bodyPr/>
                    <a:lstStyle/>
                    <a:p>
                      <a:r>
                        <a:rPr lang="de-DE" sz="1400" dirty="0"/>
                        <a:t>Gesamtmarge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400" dirty="0"/>
                        <a:t>(</a:t>
                      </a:r>
                      <a:r>
                        <a:rPr lang="de-DE" sz="1400" dirty="0" err="1"/>
                        <a:t>Laststop</a:t>
                      </a:r>
                      <a:r>
                        <a:rPr lang="de-DE" sz="1400" dirty="0"/>
                        <a:t>, </a:t>
                      </a:r>
                      <a:r>
                        <a:rPr lang="de-DE" sz="1400" dirty="0" err="1"/>
                        <a:t>Ø</a:t>
                      </a:r>
                      <a:r>
                        <a:rPr lang="de-DE" sz="1400" dirty="0"/>
                        <a:t>)</a:t>
                      </a:r>
                    </a:p>
                  </a:txBody>
                  <a:tcPr/>
                </a:tc>
                <a:extLst>
                  <a:ext uri="{0D108BD9-81ED-4DB2-BD59-A6C34878D82A}">
                    <a16:rowId xmlns:a16="http://schemas.microsoft.com/office/drawing/2014/main" val="833360527"/>
                  </a:ext>
                </a:extLst>
              </a:tr>
              <a:tr h="406400">
                <a:tc>
                  <a:txBody>
                    <a:bodyPr/>
                    <a:lstStyle/>
                    <a:p>
                      <a:r>
                        <a:rPr lang="de-DE" sz="1400" b="1" dirty="0"/>
                        <a:t>Montag</a:t>
                      </a:r>
                    </a:p>
                  </a:txBody>
                  <a:tcPr/>
                </a:tc>
                <a:tc>
                  <a:txBody>
                    <a:bodyPr/>
                    <a:lstStyle/>
                    <a:p>
                      <a:r>
                        <a:rPr lang="de-DE" sz="1400" dirty="0"/>
                        <a:t>26,99</a:t>
                      </a:r>
                    </a:p>
                  </a:txBody>
                  <a:tcPr/>
                </a:tc>
                <a:tc>
                  <a:txBody>
                    <a:bodyPr/>
                    <a:lstStyle/>
                    <a:p>
                      <a:r>
                        <a:rPr lang="de-DE" sz="1400" dirty="0"/>
                        <a:t>27,54</a:t>
                      </a:r>
                    </a:p>
                  </a:txBody>
                  <a:tcPr/>
                </a:tc>
                <a:extLst>
                  <a:ext uri="{0D108BD9-81ED-4DB2-BD59-A6C34878D82A}">
                    <a16:rowId xmlns:a16="http://schemas.microsoft.com/office/drawing/2014/main" val="2092955119"/>
                  </a:ext>
                </a:extLst>
              </a:tr>
              <a:tr h="406400">
                <a:tc>
                  <a:txBody>
                    <a:bodyPr/>
                    <a:lstStyle/>
                    <a:p>
                      <a:r>
                        <a:rPr lang="de-DE" sz="1400" b="1" dirty="0"/>
                        <a:t>Dienstag</a:t>
                      </a:r>
                    </a:p>
                  </a:txBody>
                  <a:tcPr/>
                </a:tc>
                <a:tc>
                  <a:txBody>
                    <a:bodyPr/>
                    <a:lstStyle/>
                    <a:p>
                      <a:r>
                        <a:rPr lang="de-DE" sz="1400" dirty="0"/>
                        <a:t>29,53</a:t>
                      </a:r>
                    </a:p>
                  </a:txBody>
                  <a:tcPr/>
                </a:tc>
                <a:tc>
                  <a:txBody>
                    <a:bodyPr/>
                    <a:lstStyle/>
                    <a:p>
                      <a:r>
                        <a:rPr lang="de-DE" sz="1400" dirty="0"/>
                        <a:t>27,19</a:t>
                      </a:r>
                    </a:p>
                  </a:txBody>
                  <a:tcPr/>
                </a:tc>
                <a:extLst>
                  <a:ext uri="{0D108BD9-81ED-4DB2-BD59-A6C34878D82A}">
                    <a16:rowId xmlns:a16="http://schemas.microsoft.com/office/drawing/2014/main" val="2869452295"/>
                  </a:ext>
                </a:extLst>
              </a:tr>
              <a:tr h="406400">
                <a:tc>
                  <a:txBody>
                    <a:bodyPr/>
                    <a:lstStyle/>
                    <a:p>
                      <a:r>
                        <a:rPr lang="de-DE" sz="1400" b="1" dirty="0"/>
                        <a:t>Mittwoch</a:t>
                      </a:r>
                    </a:p>
                  </a:txBody>
                  <a:tcPr/>
                </a:tc>
                <a:tc>
                  <a:txBody>
                    <a:bodyPr/>
                    <a:lstStyle/>
                    <a:p>
                      <a:r>
                        <a:rPr lang="de-DE" sz="1400" dirty="0"/>
                        <a:t>28,91</a:t>
                      </a:r>
                    </a:p>
                  </a:txBody>
                  <a:tcPr/>
                </a:tc>
                <a:tc>
                  <a:txBody>
                    <a:bodyPr/>
                    <a:lstStyle/>
                    <a:p>
                      <a:r>
                        <a:rPr lang="de-DE" sz="1400" dirty="0"/>
                        <a:t>29,81</a:t>
                      </a:r>
                    </a:p>
                  </a:txBody>
                  <a:tcPr/>
                </a:tc>
                <a:extLst>
                  <a:ext uri="{0D108BD9-81ED-4DB2-BD59-A6C34878D82A}">
                    <a16:rowId xmlns:a16="http://schemas.microsoft.com/office/drawing/2014/main" val="3105160957"/>
                  </a:ext>
                </a:extLst>
              </a:tr>
              <a:tr h="406400">
                <a:tc>
                  <a:txBody>
                    <a:bodyPr/>
                    <a:lstStyle/>
                    <a:p>
                      <a:r>
                        <a:rPr lang="de-DE" sz="1400" b="1" dirty="0"/>
                        <a:t>Donnerstag</a:t>
                      </a:r>
                    </a:p>
                  </a:txBody>
                  <a:tcPr/>
                </a:tc>
                <a:tc>
                  <a:txBody>
                    <a:bodyPr/>
                    <a:lstStyle/>
                    <a:p>
                      <a:r>
                        <a:rPr lang="de-DE" sz="1400" dirty="0"/>
                        <a:t>27,57</a:t>
                      </a:r>
                    </a:p>
                  </a:txBody>
                  <a:tcPr/>
                </a:tc>
                <a:tc>
                  <a:txBody>
                    <a:bodyPr/>
                    <a:lstStyle/>
                    <a:p>
                      <a:r>
                        <a:rPr lang="de-DE" sz="1400" dirty="0"/>
                        <a:t>27,52</a:t>
                      </a:r>
                    </a:p>
                  </a:txBody>
                  <a:tcPr/>
                </a:tc>
                <a:extLst>
                  <a:ext uri="{0D108BD9-81ED-4DB2-BD59-A6C34878D82A}">
                    <a16:rowId xmlns:a16="http://schemas.microsoft.com/office/drawing/2014/main" val="3293100082"/>
                  </a:ext>
                </a:extLst>
              </a:tr>
              <a:tr h="406400">
                <a:tc>
                  <a:txBody>
                    <a:bodyPr/>
                    <a:lstStyle/>
                    <a:p>
                      <a:r>
                        <a:rPr lang="de-DE" sz="1400" b="1" dirty="0"/>
                        <a:t>Freitag</a:t>
                      </a:r>
                    </a:p>
                  </a:txBody>
                  <a:tcPr/>
                </a:tc>
                <a:tc>
                  <a:txBody>
                    <a:bodyPr/>
                    <a:lstStyle/>
                    <a:p>
                      <a:r>
                        <a:rPr lang="de-DE" sz="1400" dirty="0"/>
                        <a:t>28,44</a:t>
                      </a:r>
                    </a:p>
                  </a:txBody>
                  <a:tcPr/>
                </a:tc>
                <a:tc>
                  <a:txBody>
                    <a:bodyPr/>
                    <a:lstStyle/>
                    <a:p>
                      <a:r>
                        <a:rPr lang="de-DE" sz="1400" dirty="0"/>
                        <a:t>29,63</a:t>
                      </a:r>
                    </a:p>
                  </a:txBody>
                  <a:tcPr/>
                </a:tc>
                <a:extLst>
                  <a:ext uri="{0D108BD9-81ED-4DB2-BD59-A6C34878D82A}">
                    <a16:rowId xmlns:a16="http://schemas.microsoft.com/office/drawing/2014/main" val="2283385371"/>
                  </a:ext>
                </a:extLst>
              </a:tr>
              <a:tr h="406400">
                <a:tc>
                  <a:txBody>
                    <a:bodyPr/>
                    <a:lstStyle/>
                    <a:p>
                      <a:r>
                        <a:rPr lang="de-DE" sz="1400" b="1" dirty="0"/>
                        <a:t>Samstag</a:t>
                      </a:r>
                    </a:p>
                  </a:txBody>
                  <a:tcPr/>
                </a:tc>
                <a:tc>
                  <a:txBody>
                    <a:bodyPr/>
                    <a:lstStyle/>
                    <a:p>
                      <a:r>
                        <a:rPr lang="de-DE" sz="1400" dirty="0"/>
                        <a:t>31,08</a:t>
                      </a:r>
                    </a:p>
                  </a:txBody>
                  <a:tcPr/>
                </a:tc>
                <a:tc>
                  <a:txBody>
                    <a:bodyPr/>
                    <a:lstStyle/>
                    <a:p>
                      <a:r>
                        <a:rPr lang="de-DE" sz="1400" dirty="0"/>
                        <a:t>34,34</a:t>
                      </a:r>
                    </a:p>
                  </a:txBody>
                  <a:tcPr/>
                </a:tc>
                <a:extLst>
                  <a:ext uri="{0D108BD9-81ED-4DB2-BD59-A6C34878D82A}">
                    <a16:rowId xmlns:a16="http://schemas.microsoft.com/office/drawing/2014/main" val="568874968"/>
                  </a:ext>
                </a:extLst>
              </a:tr>
              <a:tr h="406400">
                <a:tc>
                  <a:txBody>
                    <a:bodyPr/>
                    <a:lstStyle/>
                    <a:p>
                      <a:r>
                        <a:rPr lang="de-DE" sz="1400" b="1" dirty="0"/>
                        <a:t>Sonntag</a:t>
                      </a:r>
                    </a:p>
                  </a:txBody>
                  <a:tcPr/>
                </a:tc>
                <a:tc>
                  <a:txBody>
                    <a:bodyPr/>
                    <a:lstStyle/>
                    <a:p>
                      <a:r>
                        <a:rPr lang="de-DE" sz="1400" b="1" dirty="0"/>
                        <a:t>64,76</a:t>
                      </a:r>
                    </a:p>
                  </a:txBody>
                  <a:tcPr/>
                </a:tc>
                <a:tc>
                  <a:txBody>
                    <a:bodyPr/>
                    <a:lstStyle/>
                    <a:p>
                      <a:r>
                        <a:rPr lang="de-DE" sz="1400" b="1" dirty="0"/>
                        <a:t>78,12</a:t>
                      </a:r>
                    </a:p>
                  </a:txBody>
                  <a:tcPr/>
                </a:tc>
                <a:extLst>
                  <a:ext uri="{0D108BD9-81ED-4DB2-BD59-A6C34878D82A}">
                    <a16:rowId xmlns:a16="http://schemas.microsoft.com/office/drawing/2014/main" val="2829496678"/>
                  </a:ext>
                </a:extLst>
              </a:tr>
            </a:tbl>
          </a:graphicData>
        </a:graphic>
      </p:graphicFrame>
      <p:sp>
        <p:nvSpPr>
          <p:cNvPr id="2" name="Legende mit Pfeil nach links 1">
            <a:extLst>
              <a:ext uri="{FF2B5EF4-FFF2-40B4-BE49-F238E27FC236}">
                <a16:creationId xmlns:a16="http://schemas.microsoft.com/office/drawing/2014/main" id="{4CDC2D72-1616-8B40-9004-5E24951DBED7}"/>
              </a:ext>
            </a:extLst>
          </p:cNvPr>
          <p:cNvSpPr/>
          <p:nvPr/>
        </p:nvSpPr>
        <p:spPr>
          <a:xfrm>
            <a:off x="4921511" y="4162833"/>
            <a:ext cx="2629778" cy="673184"/>
          </a:xfrm>
          <a:prstGeom prst="leftArrowCallout">
            <a:avLst/>
          </a:prstGeom>
          <a:solidFill>
            <a:srgbClr val="3B5998"/>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Sonntag hat die höchste Marge</a:t>
            </a:r>
          </a:p>
        </p:txBody>
      </p:sp>
      <p:sp>
        <p:nvSpPr>
          <p:cNvPr id="9" name="Rectangle 1">
            <a:extLst>
              <a:ext uri="{FF2B5EF4-FFF2-40B4-BE49-F238E27FC236}">
                <a16:creationId xmlns:a16="http://schemas.microsoft.com/office/drawing/2014/main" id="{24CC48E6-F35A-DD42-BE5C-64673B475ABD}"/>
              </a:ext>
            </a:extLst>
          </p:cNvPr>
          <p:cNvSpPr>
            <a:spLocks noChangeArrowheads="1"/>
          </p:cNvSpPr>
          <p:nvPr/>
        </p:nvSpPr>
        <p:spPr bwMode="auto">
          <a:xfrm>
            <a:off x="3831572" y="20262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60F44FB5-1974-B845-9E47-269AD53E897B}"/>
              </a:ext>
            </a:extLst>
          </p:cNvPr>
          <p:cNvSpPr>
            <a:spLocks noChangeArrowheads="1"/>
          </p:cNvSpPr>
          <p:nvPr/>
        </p:nvSpPr>
        <p:spPr bwMode="auto">
          <a:xfrm>
            <a:off x="4384821" y="66515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51083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Auftragslage im zeitlichen Verlauf und nach Auftragsrouten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12" name="Grafik 11">
            <a:extLst>
              <a:ext uri="{FF2B5EF4-FFF2-40B4-BE49-F238E27FC236}">
                <a16:creationId xmlns:a16="http://schemas.microsoft.com/office/drawing/2014/main" id="{2C033E01-42AF-9D43-A4F5-BB38DBD13527}"/>
              </a:ext>
            </a:extLst>
          </p:cNvPr>
          <p:cNvPicPr>
            <a:picLocks noChangeAspect="1"/>
          </p:cNvPicPr>
          <p:nvPr/>
        </p:nvPicPr>
        <p:blipFill>
          <a:blip r:embed="rId3"/>
          <a:stretch>
            <a:fillRect/>
          </a:stretch>
        </p:blipFill>
        <p:spPr>
          <a:xfrm>
            <a:off x="4566482" y="1388682"/>
            <a:ext cx="4483171" cy="2766757"/>
          </a:xfrm>
          <a:prstGeom prst="rect">
            <a:avLst/>
          </a:prstGeom>
        </p:spPr>
      </p:pic>
      <p:pic>
        <p:nvPicPr>
          <p:cNvPr id="5" name="Grafik 4">
            <a:extLst>
              <a:ext uri="{FF2B5EF4-FFF2-40B4-BE49-F238E27FC236}">
                <a16:creationId xmlns:a16="http://schemas.microsoft.com/office/drawing/2014/main" id="{6BB567E1-5D9B-9A40-9737-72A9D4DA7F1F}"/>
              </a:ext>
            </a:extLst>
          </p:cNvPr>
          <p:cNvPicPr>
            <a:picLocks noChangeAspect="1"/>
          </p:cNvPicPr>
          <p:nvPr/>
        </p:nvPicPr>
        <p:blipFill rotWithShape="1">
          <a:blip r:embed="rId4"/>
          <a:srcRect r="10619"/>
          <a:stretch/>
        </p:blipFill>
        <p:spPr>
          <a:xfrm>
            <a:off x="210101" y="1341567"/>
            <a:ext cx="4280620" cy="2955582"/>
          </a:xfrm>
          <a:prstGeom prst="rect">
            <a:avLst/>
          </a:prstGeom>
        </p:spPr>
      </p:pic>
    </p:spTree>
    <p:extLst>
      <p:ext uri="{BB962C8B-B14F-4D97-AF65-F5344CB8AC3E}">
        <p14:creationId xmlns:p14="http://schemas.microsoft.com/office/powerpoint/2010/main" val="4119490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sz="2400" dirty="0">
                <a:latin typeface="Oswald"/>
                <a:ea typeface="Oswald"/>
                <a:cs typeface="Oswald"/>
                <a:sym typeface="Oswald"/>
              </a:rPr>
              <a:t>Auftragslage in Abhängigkeit mit Lane Domain und Fulfillment Strategie</a:t>
            </a:r>
            <a:endParaRPr sz="2400" dirty="0">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3"/>
          <a:stretch>
            <a:fillRect/>
          </a:stretch>
        </p:blipFill>
        <p:spPr>
          <a:xfrm>
            <a:off x="257527" y="1359363"/>
            <a:ext cx="4367769" cy="2694403"/>
          </a:xfrm>
          <a:prstGeom prst="rect">
            <a:avLst/>
          </a:prstGeom>
        </p:spPr>
      </p:pic>
      <p:pic>
        <p:nvPicPr>
          <p:cNvPr id="14" name="Grafik 13">
            <a:extLst>
              <a:ext uri="{FF2B5EF4-FFF2-40B4-BE49-F238E27FC236}">
                <a16:creationId xmlns:a16="http://schemas.microsoft.com/office/drawing/2014/main" id="{C427A548-5052-B844-B00C-D4C942DEDB0D}"/>
              </a:ext>
            </a:extLst>
          </p:cNvPr>
          <p:cNvPicPr>
            <a:picLocks noChangeAspect="1"/>
          </p:cNvPicPr>
          <p:nvPr/>
        </p:nvPicPr>
        <p:blipFill>
          <a:blip r:embed="rId4"/>
          <a:stretch>
            <a:fillRect/>
          </a:stretch>
        </p:blipFill>
        <p:spPr>
          <a:xfrm>
            <a:off x="4667964" y="1359363"/>
            <a:ext cx="4291046" cy="2647074"/>
          </a:xfrm>
          <a:prstGeom prst="rect">
            <a:avLst/>
          </a:prstGeom>
        </p:spPr>
      </p:pic>
    </p:spTree>
    <p:extLst>
      <p:ext uri="{BB962C8B-B14F-4D97-AF65-F5344CB8AC3E}">
        <p14:creationId xmlns:p14="http://schemas.microsoft.com/office/powerpoint/2010/main" val="2842793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sz="2400" dirty="0">
                <a:latin typeface="Oswald"/>
                <a:ea typeface="Oswald"/>
                <a:cs typeface="Oswald"/>
                <a:sym typeface="Oswald"/>
              </a:rPr>
              <a:t>Auftragslage in Abhängigkeit mit Lane Domain und Fulfillment Strategie</a:t>
            </a:r>
            <a:endParaRPr sz="2400" dirty="0">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7EA3B99B-CC68-184E-B094-EB1F79D1E937}"/>
              </a:ext>
            </a:extLst>
          </p:cNvPr>
          <p:cNvPicPr>
            <a:picLocks noChangeAspect="1"/>
          </p:cNvPicPr>
          <p:nvPr/>
        </p:nvPicPr>
        <p:blipFill>
          <a:blip r:embed="rId3"/>
          <a:stretch>
            <a:fillRect/>
          </a:stretch>
        </p:blipFill>
        <p:spPr>
          <a:xfrm>
            <a:off x="334250" y="1203370"/>
            <a:ext cx="5477270" cy="3380258"/>
          </a:xfrm>
          <a:prstGeom prst="rect">
            <a:avLst/>
          </a:prstGeom>
        </p:spPr>
      </p:pic>
      <p:sp>
        <p:nvSpPr>
          <p:cNvPr id="6" name="Rectangle 1">
            <a:extLst>
              <a:ext uri="{FF2B5EF4-FFF2-40B4-BE49-F238E27FC236}">
                <a16:creationId xmlns:a16="http://schemas.microsoft.com/office/drawing/2014/main" id="{EBDEE939-1E9F-A74C-9AA9-AD0F11B614EC}"/>
              </a:ext>
            </a:extLst>
          </p:cNvPr>
          <p:cNvSpPr>
            <a:spLocks noChangeArrowheads="1"/>
          </p:cNvSpPr>
          <p:nvPr/>
        </p:nvSpPr>
        <p:spPr bwMode="auto">
          <a:xfrm>
            <a:off x="311701" y="49559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graphicFrame>
        <p:nvGraphicFramePr>
          <p:cNvPr id="22" name="Tabelle 2">
            <a:extLst>
              <a:ext uri="{FF2B5EF4-FFF2-40B4-BE49-F238E27FC236}">
                <a16:creationId xmlns:a16="http://schemas.microsoft.com/office/drawing/2014/main" id="{DA61747F-AD13-0044-97C7-A16DD50EEB95}"/>
              </a:ext>
            </a:extLst>
          </p:cNvPr>
          <p:cNvGraphicFramePr>
            <a:graphicFrameLocks noGrp="1"/>
          </p:cNvGraphicFramePr>
          <p:nvPr>
            <p:extLst>
              <p:ext uri="{D42A27DB-BD31-4B8C-83A1-F6EECF244321}">
                <p14:modId xmlns:p14="http://schemas.microsoft.com/office/powerpoint/2010/main" val="3144585684"/>
              </p:ext>
            </p:extLst>
          </p:nvPr>
        </p:nvGraphicFramePr>
        <p:xfrm>
          <a:off x="6126480" y="1200339"/>
          <a:ext cx="2683070" cy="3003320"/>
        </p:xfrm>
        <a:graphic>
          <a:graphicData uri="http://schemas.openxmlformats.org/drawingml/2006/table">
            <a:tbl>
              <a:tblPr firstRow="1" bandRow="1">
                <a:tableStyleId>{5C22544A-7EE6-4342-B048-85BDC9FD1C3A}</a:tableStyleId>
              </a:tblPr>
              <a:tblGrid>
                <a:gridCol w="1277112">
                  <a:extLst>
                    <a:ext uri="{9D8B030D-6E8A-4147-A177-3AD203B41FA5}">
                      <a16:colId xmlns:a16="http://schemas.microsoft.com/office/drawing/2014/main" val="2062269353"/>
                    </a:ext>
                  </a:extLst>
                </a:gridCol>
                <a:gridCol w="1405958">
                  <a:extLst>
                    <a:ext uri="{9D8B030D-6E8A-4147-A177-3AD203B41FA5}">
                      <a16:colId xmlns:a16="http://schemas.microsoft.com/office/drawing/2014/main" val="2218846662"/>
                    </a:ext>
                  </a:extLst>
                </a:gridCol>
              </a:tblGrid>
              <a:tr h="462747">
                <a:tc>
                  <a:txBody>
                    <a:bodyPr/>
                    <a:lstStyle/>
                    <a:p>
                      <a:r>
                        <a:rPr lang="de-DE" sz="1200" b="1" dirty="0"/>
                        <a:t>Wochentag</a:t>
                      </a:r>
                    </a:p>
                  </a:txBody>
                  <a:tcPr/>
                </a:tc>
                <a:tc>
                  <a:txBody>
                    <a:bodyPr/>
                    <a:lstStyle/>
                    <a:p>
                      <a:r>
                        <a:rPr lang="de-DE" sz="1200" dirty="0"/>
                        <a:t>Transportkosten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t>(</a:t>
                      </a:r>
                      <a:r>
                        <a:rPr lang="de-DE" sz="1200" dirty="0" err="1"/>
                        <a:t>Laststop</a:t>
                      </a:r>
                      <a:r>
                        <a:rPr lang="de-DE" sz="1200" dirty="0"/>
                        <a:t>, </a:t>
                      </a:r>
                      <a:r>
                        <a:rPr lang="de-DE" sz="1200" dirty="0" err="1"/>
                        <a:t>Ø</a:t>
                      </a:r>
                      <a:r>
                        <a:rPr lang="de-DE" sz="1200" dirty="0"/>
                        <a:t>)</a:t>
                      </a:r>
                    </a:p>
                  </a:txBody>
                  <a:tcPr/>
                </a:tc>
                <a:extLst>
                  <a:ext uri="{0D108BD9-81ED-4DB2-BD59-A6C34878D82A}">
                    <a16:rowId xmlns:a16="http://schemas.microsoft.com/office/drawing/2014/main" val="833360527"/>
                  </a:ext>
                </a:extLst>
              </a:tr>
              <a:tr h="362939">
                <a:tc>
                  <a:txBody>
                    <a:bodyPr/>
                    <a:lstStyle/>
                    <a:p>
                      <a:r>
                        <a:rPr lang="de-DE" sz="1200" b="1" dirty="0"/>
                        <a:t>Montag</a:t>
                      </a:r>
                    </a:p>
                  </a:txBody>
                  <a:tcPr/>
                </a:tc>
                <a:tc>
                  <a:txBody>
                    <a:bodyPr/>
                    <a:lstStyle/>
                    <a:p>
                      <a:r>
                        <a:rPr lang="de-DE" sz="1200" dirty="0">
                          <a:effectLst/>
                        </a:rPr>
                        <a:t>517,40</a:t>
                      </a:r>
                      <a:endParaRPr lang="de-DE" sz="1200" dirty="0"/>
                    </a:p>
                  </a:txBody>
                  <a:tcPr/>
                </a:tc>
                <a:extLst>
                  <a:ext uri="{0D108BD9-81ED-4DB2-BD59-A6C34878D82A}">
                    <a16:rowId xmlns:a16="http://schemas.microsoft.com/office/drawing/2014/main" val="2092955119"/>
                  </a:ext>
                </a:extLst>
              </a:tr>
              <a:tr h="362939">
                <a:tc>
                  <a:txBody>
                    <a:bodyPr/>
                    <a:lstStyle/>
                    <a:p>
                      <a:r>
                        <a:rPr lang="de-DE" sz="1200" b="1" dirty="0"/>
                        <a:t>Dienstag</a:t>
                      </a:r>
                    </a:p>
                  </a:txBody>
                  <a:tcPr/>
                </a:tc>
                <a:tc>
                  <a:txBody>
                    <a:bodyPr/>
                    <a:lstStyle/>
                    <a:p>
                      <a:r>
                        <a:rPr lang="de-DE" sz="1200" dirty="0">
                          <a:effectLst/>
                        </a:rPr>
                        <a:t>500,20</a:t>
                      </a:r>
                      <a:endParaRPr lang="de-DE" sz="1200" dirty="0"/>
                    </a:p>
                  </a:txBody>
                  <a:tcPr/>
                </a:tc>
                <a:extLst>
                  <a:ext uri="{0D108BD9-81ED-4DB2-BD59-A6C34878D82A}">
                    <a16:rowId xmlns:a16="http://schemas.microsoft.com/office/drawing/2014/main" val="2869452295"/>
                  </a:ext>
                </a:extLst>
              </a:tr>
              <a:tr h="362939">
                <a:tc>
                  <a:txBody>
                    <a:bodyPr/>
                    <a:lstStyle/>
                    <a:p>
                      <a:r>
                        <a:rPr lang="de-DE" sz="1200" b="1" dirty="0"/>
                        <a:t>Mittwoch</a:t>
                      </a:r>
                    </a:p>
                  </a:txBody>
                  <a:tcPr/>
                </a:tc>
                <a:tc>
                  <a:txBody>
                    <a:bodyPr/>
                    <a:lstStyle/>
                    <a:p>
                      <a:r>
                        <a:rPr lang="de-DE" sz="1200" dirty="0">
                          <a:effectLst/>
                        </a:rPr>
                        <a:t>512,89</a:t>
                      </a:r>
                      <a:endParaRPr lang="de-DE" sz="1200" dirty="0"/>
                    </a:p>
                  </a:txBody>
                  <a:tcPr/>
                </a:tc>
                <a:extLst>
                  <a:ext uri="{0D108BD9-81ED-4DB2-BD59-A6C34878D82A}">
                    <a16:rowId xmlns:a16="http://schemas.microsoft.com/office/drawing/2014/main" val="3105160957"/>
                  </a:ext>
                </a:extLst>
              </a:tr>
              <a:tr h="362939">
                <a:tc>
                  <a:txBody>
                    <a:bodyPr/>
                    <a:lstStyle/>
                    <a:p>
                      <a:r>
                        <a:rPr lang="de-DE" sz="1200" b="1" dirty="0"/>
                        <a:t>Donnerstag</a:t>
                      </a:r>
                    </a:p>
                  </a:txBody>
                  <a:tcPr/>
                </a:tc>
                <a:tc>
                  <a:txBody>
                    <a:bodyPr/>
                    <a:lstStyle/>
                    <a:p>
                      <a:r>
                        <a:rPr lang="de-DE" sz="1200" dirty="0">
                          <a:effectLst/>
                        </a:rPr>
                        <a:t>513,87</a:t>
                      </a:r>
                      <a:endParaRPr lang="de-DE" sz="1200" dirty="0"/>
                    </a:p>
                  </a:txBody>
                  <a:tcPr/>
                </a:tc>
                <a:extLst>
                  <a:ext uri="{0D108BD9-81ED-4DB2-BD59-A6C34878D82A}">
                    <a16:rowId xmlns:a16="http://schemas.microsoft.com/office/drawing/2014/main" val="3293100082"/>
                  </a:ext>
                </a:extLst>
              </a:tr>
              <a:tr h="362939">
                <a:tc>
                  <a:txBody>
                    <a:bodyPr/>
                    <a:lstStyle/>
                    <a:p>
                      <a:r>
                        <a:rPr lang="de-DE" sz="1200" b="1" dirty="0"/>
                        <a:t>Freitag</a:t>
                      </a:r>
                    </a:p>
                  </a:txBody>
                  <a:tcPr/>
                </a:tc>
                <a:tc>
                  <a:txBody>
                    <a:bodyPr/>
                    <a:lstStyle/>
                    <a:p>
                      <a:r>
                        <a:rPr lang="de-DE" sz="1200" dirty="0">
                          <a:effectLst/>
                        </a:rPr>
                        <a:t>508,65</a:t>
                      </a:r>
                      <a:endParaRPr lang="de-DE" sz="1200" dirty="0"/>
                    </a:p>
                  </a:txBody>
                  <a:tcPr/>
                </a:tc>
                <a:extLst>
                  <a:ext uri="{0D108BD9-81ED-4DB2-BD59-A6C34878D82A}">
                    <a16:rowId xmlns:a16="http://schemas.microsoft.com/office/drawing/2014/main" val="2283385371"/>
                  </a:ext>
                </a:extLst>
              </a:tr>
              <a:tr h="362939">
                <a:tc>
                  <a:txBody>
                    <a:bodyPr/>
                    <a:lstStyle/>
                    <a:p>
                      <a:r>
                        <a:rPr lang="de-DE" sz="1200" b="1" dirty="0"/>
                        <a:t>Samstag</a:t>
                      </a: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t>569.13</a:t>
                      </a:r>
                    </a:p>
                  </a:txBody>
                  <a:tcPr/>
                </a:tc>
                <a:extLst>
                  <a:ext uri="{0D108BD9-81ED-4DB2-BD59-A6C34878D82A}">
                    <a16:rowId xmlns:a16="http://schemas.microsoft.com/office/drawing/2014/main" val="568874968"/>
                  </a:ext>
                </a:extLst>
              </a:tr>
              <a:tr h="362939">
                <a:tc>
                  <a:txBody>
                    <a:bodyPr/>
                    <a:lstStyle/>
                    <a:p>
                      <a:r>
                        <a:rPr lang="de-DE" sz="1200" b="1" dirty="0"/>
                        <a:t>Sonntag</a:t>
                      </a:r>
                    </a:p>
                  </a:txBody>
                  <a:tcPr/>
                </a:tc>
                <a:tc>
                  <a:txBody>
                    <a:bodyPr/>
                    <a:lstStyle/>
                    <a:p>
                      <a:r>
                        <a:rPr lang="de-DE" sz="1200" b="1" dirty="0">
                          <a:effectLst/>
                        </a:rPr>
                        <a:t>638,34</a:t>
                      </a:r>
                      <a:endParaRPr lang="de-DE" sz="1200" b="1" dirty="0"/>
                    </a:p>
                  </a:txBody>
                  <a:tcPr/>
                </a:tc>
                <a:extLst>
                  <a:ext uri="{0D108BD9-81ED-4DB2-BD59-A6C34878D82A}">
                    <a16:rowId xmlns:a16="http://schemas.microsoft.com/office/drawing/2014/main" val="2829496678"/>
                  </a:ext>
                </a:extLst>
              </a:tr>
            </a:tbl>
          </a:graphicData>
        </a:graphic>
      </p:graphicFrame>
    </p:spTree>
    <p:extLst>
      <p:ext uri="{BB962C8B-B14F-4D97-AF65-F5344CB8AC3E}">
        <p14:creationId xmlns:p14="http://schemas.microsoft.com/office/powerpoint/2010/main" val="285721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Stornierung</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10" name="Textfeld 9">
            <a:extLst>
              <a:ext uri="{FF2B5EF4-FFF2-40B4-BE49-F238E27FC236}">
                <a16:creationId xmlns:a16="http://schemas.microsoft.com/office/drawing/2014/main" id="{C7F7DF0B-A351-7E44-924D-2CC09140A458}"/>
              </a:ext>
            </a:extLst>
          </p:cNvPr>
          <p:cNvSpPr txBox="1"/>
          <p:nvPr/>
        </p:nvSpPr>
        <p:spPr>
          <a:xfrm>
            <a:off x="6103377" y="1737643"/>
            <a:ext cx="2728856" cy="1668214"/>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Stornierungen pro Monat </a:t>
            </a:r>
          </a:p>
          <a:p>
            <a:pPr marL="285750" indent="-285750">
              <a:lnSpc>
                <a:spcPct val="150000"/>
              </a:lnSpc>
              <a:buFont typeface="Arial" panose="020B0604020202020204" pitchFamily="34" charset="0"/>
              <a:buChar char="•"/>
            </a:pPr>
            <a:r>
              <a:rPr lang="de-DE" dirty="0">
                <a:solidFill>
                  <a:schemeClr val="bg2"/>
                </a:solidFill>
              </a:rPr>
              <a:t>Leichter Anstieg ab Ende 2019</a:t>
            </a:r>
          </a:p>
          <a:p>
            <a:pPr marL="285750" indent="-285750">
              <a:lnSpc>
                <a:spcPct val="150000"/>
              </a:lnSpc>
              <a:buFont typeface="Arial" panose="020B0604020202020204" pitchFamily="34" charset="0"/>
              <a:buChar char="•"/>
            </a:pPr>
            <a:r>
              <a:rPr lang="de-DE" dirty="0">
                <a:solidFill>
                  <a:schemeClr val="bg2"/>
                </a:solidFill>
              </a:rPr>
              <a:t>Noch keine Stabilisierung</a:t>
            </a:r>
          </a:p>
        </p:txBody>
      </p:sp>
      <p:pic>
        <p:nvPicPr>
          <p:cNvPr id="2" name="Grafik 1">
            <a:extLst>
              <a:ext uri="{FF2B5EF4-FFF2-40B4-BE49-F238E27FC236}">
                <a16:creationId xmlns:a16="http://schemas.microsoft.com/office/drawing/2014/main" id="{B674063B-C5E9-46A0-BE2F-3B1C6F9A79B4}"/>
              </a:ext>
            </a:extLst>
          </p:cNvPr>
          <p:cNvPicPr>
            <a:picLocks noChangeAspect="1"/>
          </p:cNvPicPr>
          <p:nvPr/>
        </p:nvPicPr>
        <p:blipFill>
          <a:blip r:embed="rId3"/>
          <a:stretch>
            <a:fillRect/>
          </a:stretch>
        </p:blipFill>
        <p:spPr>
          <a:xfrm>
            <a:off x="156020" y="1230324"/>
            <a:ext cx="5665829" cy="3496626"/>
          </a:xfrm>
          <a:prstGeom prst="rect">
            <a:avLst/>
          </a:prstGeom>
        </p:spPr>
      </p:pic>
    </p:spTree>
    <p:extLst>
      <p:ext uri="{BB962C8B-B14F-4D97-AF65-F5344CB8AC3E}">
        <p14:creationId xmlns:p14="http://schemas.microsoft.com/office/powerpoint/2010/main" val="3263599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Stornierungsgründe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Ellipse 4">
            <a:extLst>
              <a:ext uri="{FF2B5EF4-FFF2-40B4-BE49-F238E27FC236}">
                <a16:creationId xmlns:a16="http://schemas.microsoft.com/office/drawing/2014/main" id="{B2C29537-0FCA-4DC8-8A53-E83E2652BC00}"/>
              </a:ext>
            </a:extLst>
          </p:cNvPr>
          <p:cNvSpPr/>
          <p:nvPr/>
        </p:nvSpPr>
        <p:spPr>
          <a:xfrm>
            <a:off x="6548237" y="1368838"/>
            <a:ext cx="2440983" cy="96864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„Customer Not Ready“</a:t>
            </a:r>
          </a:p>
        </p:txBody>
      </p:sp>
      <p:sp>
        <p:nvSpPr>
          <p:cNvPr id="13" name="Ellipse 12">
            <a:extLst>
              <a:ext uri="{FF2B5EF4-FFF2-40B4-BE49-F238E27FC236}">
                <a16:creationId xmlns:a16="http://schemas.microsoft.com/office/drawing/2014/main" id="{105C8269-0468-45A2-80EF-7F1D2FE75CCE}"/>
              </a:ext>
            </a:extLst>
          </p:cNvPr>
          <p:cNvSpPr/>
          <p:nvPr/>
        </p:nvSpPr>
        <p:spPr>
          <a:xfrm>
            <a:off x="5175148" y="2378970"/>
            <a:ext cx="1667355" cy="68002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a:t>
            </a:r>
            <a:r>
              <a:rPr lang="de-DE" dirty="0" err="1"/>
              <a:t>other</a:t>
            </a:r>
            <a:r>
              <a:rPr lang="de-DE" dirty="0"/>
              <a:t>“</a:t>
            </a:r>
          </a:p>
        </p:txBody>
      </p:sp>
      <p:sp>
        <p:nvSpPr>
          <p:cNvPr id="14" name="Ellipse 13">
            <a:extLst>
              <a:ext uri="{FF2B5EF4-FFF2-40B4-BE49-F238E27FC236}">
                <a16:creationId xmlns:a16="http://schemas.microsoft.com/office/drawing/2014/main" id="{D2AF8D26-06DF-4723-B4BB-049B17FD1A7D}"/>
              </a:ext>
            </a:extLst>
          </p:cNvPr>
          <p:cNvSpPr/>
          <p:nvPr/>
        </p:nvSpPr>
        <p:spPr>
          <a:xfrm>
            <a:off x="6694442" y="3515127"/>
            <a:ext cx="1812514" cy="69168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a:t>
            </a:r>
            <a:r>
              <a:rPr lang="de-DE" dirty="0" err="1"/>
              <a:t>self</a:t>
            </a:r>
            <a:r>
              <a:rPr lang="de-DE" dirty="0"/>
              <a:t> </a:t>
            </a:r>
            <a:r>
              <a:rPr lang="de-DE" dirty="0" err="1"/>
              <a:t>cancelled</a:t>
            </a:r>
            <a:r>
              <a:rPr lang="de-DE" dirty="0"/>
              <a:t>“</a:t>
            </a:r>
          </a:p>
        </p:txBody>
      </p:sp>
      <p:sp>
        <p:nvSpPr>
          <p:cNvPr id="6" name="Rechteck 5">
            <a:extLst>
              <a:ext uri="{FF2B5EF4-FFF2-40B4-BE49-F238E27FC236}">
                <a16:creationId xmlns:a16="http://schemas.microsoft.com/office/drawing/2014/main" id="{E126BBA6-CECF-4198-B216-2A3161C119B9}"/>
              </a:ext>
            </a:extLst>
          </p:cNvPr>
          <p:cNvSpPr/>
          <p:nvPr/>
        </p:nvSpPr>
        <p:spPr>
          <a:xfrm>
            <a:off x="7282791" y="2171949"/>
            <a:ext cx="971873" cy="307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57,1 %</a:t>
            </a:r>
          </a:p>
        </p:txBody>
      </p:sp>
      <p:sp>
        <p:nvSpPr>
          <p:cNvPr id="7" name="Rechteck 6">
            <a:extLst>
              <a:ext uri="{FF2B5EF4-FFF2-40B4-BE49-F238E27FC236}">
                <a16:creationId xmlns:a16="http://schemas.microsoft.com/office/drawing/2014/main" id="{82790734-F823-42B1-9A82-DDCB3363B93D}"/>
              </a:ext>
            </a:extLst>
          </p:cNvPr>
          <p:cNvSpPr/>
          <p:nvPr/>
        </p:nvSpPr>
        <p:spPr>
          <a:xfrm>
            <a:off x="480447" y="1024350"/>
            <a:ext cx="4870735" cy="120738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de-DE" dirty="0"/>
          </a:p>
        </p:txBody>
      </p:sp>
      <p:sp>
        <p:nvSpPr>
          <p:cNvPr id="8" name="Textfeld 7">
            <a:extLst>
              <a:ext uri="{FF2B5EF4-FFF2-40B4-BE49-F238E27FC236}">
                <a16:creationId xmlns:a16="http://schemas.microsoft.com/office/drawing/2014/main" id="{1E45F592-0A4E-4CF2-BE8F-AFBD1810B7AC}"/>
              </a:ext>
            </a:extLst>
          </p:cNvPr>
          <p:cNvSpPr txBox="1"/>
          <p:nvPr/>
        </p:nvSpPr>
        <p:spPr>
          <a:xfrm>
            <a:off x="1619472" y="1024350"/>
            <a:ext cx="2952428" cy="523220"/>
          </a:xfrm>
          <a:prstGeom prst="rect">
            <a:avLst/>
          </a:prstGeom>
          <a:noFill/>
        </p:spPr>
        <p:txBody>
          <a:bodyPr wrap="square" rtlCol="0">
            <a:spAutoFit/>
          </a:bodyPr>
          <a:lstStyle/>
          <a:p>
            <a:r>
              <a:rPr lang="de-DE" b="1" dirty="0">
                <a:solidFill>
                  <a:schemeClr val="bg1"/>
                </a:solidFill>
              </a:rPr>
              <a:t>Die Top Stornierungsgründe</a:t>
            </a:r>
          </a:p>
          <a:p>
            <a:endParaRPr lang="de-DE" dirty="0"/>
          </a:p>
        </p:txBody>
      </p:sp>
      <p:sp>
        <p:nvSpPr>
          <p:cNvPr id="9" name="Rechteck 8">
            <a:extLst>
              <a:ext uri="{FF2B5EF4-FFF2-40B4-BE49-F238E27FC236}">
                <a16:creationId xmlns:a16="http://schemas.microsoft.com/office/drawing/2014/main" id="{0BA3AAD2-AEFC-432D-A4F5-7EB358324FF7}"/>
              </a:ext>
            </a:extLst>
          </p:cNvPr>
          <p:cNvSpPr/>
          <p:nvPr/>
        </p:nvSpPr>
        <p:spPr>
          <a:xfrm>
            <a:off x="840190" y="1357777"/>
            <a:ext cx="895078" cy="26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2018</a:t>
            </a:r>
          </a:p>
        </p:txBody>
      </p:sp>
      <p:sp>
        <p:nvSpPr>
          <p:cNvPr id="24" name="Rechteck 23">
            <a:extLst>
              <a:ext uri="{FF2B5EF4-FFF2-40B4-BE49-F238E27FC236}">
                <a16:creationId xmlns:a16="http://schemas.microsoft.com/office/drawing/2014/main" id="{2CDBF178-E040-4E0C-B871-75ADA44D807C}"/>
              </a:ext>
            </a:extLst>
          </p:cNvPr>
          <p:cNvSpPr/>
          <p:nvPr/>
        </p:nvSpPr>
        <p:spPr>
          <a:xfrm>
            <a:off x="2407821" y="1355701"/>
            <a:ext cx="895078" cy="26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2019</a:t>
            </a:r>
          </a:p>
        </p:txBody>
      </p:sp>
      <p:sp>
        <p:nvSpPr>
          <p:cNvPr id="25" name="Rechteck 24">
            <a:extLst>
              <a:ext uri="{FF2B5EF4-FFF2-40B4-BE49-F238E27FC236}">
                <a16:creationId xmlns:a16="http://schemas.microsoft.com/office/drawing/2014/main" id="{46030939-5F5E-407A-AF56-05818BDFCF6C}"/>
              </a:ext>
            </a:extLst>
          </p:cNvPr>
          <p:cNvSpPr/>
          <p:nvPr/>
        </p:nvSpPr>
        <p:spPr>
          <a:xfrm>
            <a:off x="3906403" y="1355701"/>
            <a:ext cx="895078" cy="26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2020</a:t>
            </a:r>
          </a:p>
        </p:txBody>
      </p:sp>
      <p:sp>
        <p:nvSpPr>
          <p:cNvPr id="26" name="Ellipse 25">
            <a:extLst>
              <a:ext uri="{FF2B5EF4-FFF2-40B4-BE49-F238E27FC236}">
                <a16:creationId xmlns:a16="http://schemas.microsoft.com/office/drawing/2014/main" id="{2E86BFB8-C6A8-4828-8EE1-E2792B7F0427}"/>
              </a:ext>
            </a:extLst>
          </p:cNvPr>
          <p:cNvSpPr/>
          <p:nvPr/>
        </p:nvSpPr>
        <p:spPr>
          <a:xfrm>
            <a:off x="666560" y="1712034"/>
            <a:ext cx="1242338" cy="46037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1050" dirty="0"/>
              <a:t>„Customer Not Ready“</a:t>
            </a:r>
          </a:p>
        </p:txBody>
      </p:sp>
      <p:sp>
        <p:nvSpPr>
          <p:cNvPr id="30" name="Rechteck 29">
            <a:extLst>
              <a:ext uri="{FF2B5EF4-FFF2-40B4-BE49-F238E27FC236}">
                <a16:creationId xmlns:a16="http://schemas.microsoft.com/office/drawing/2014/main" id="{B2849824-F6B0-4280-AFF8-8F78E35F9BE7}"/>
              </a:ext>
            </a:extLst>
          </p:cNvPr>
          <p:cNvSpPr/>
          <p:nvPr/>
        </p:nvSpPr>
        <p:spPr>
          <a:xfrm>
            <a:off x="5522888" y="2946959"/>
            <a:ext cx="971873" cy="307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18,4 %</a:t>
            </a:r>
          </a:p>
        </p:txBody>
      </p:sp>
      <p:sp>
        <p:nvSpPr>
          <p:cNvPr id="31" name="Rechteck 30">
            <a:extLst>
              <a:ext uri="{FF2B5EF4-FFF2-40B4-BE49-F238E27FC236}">
                <a16:creationId xmlns:a16="http://schemas.microsoft.com/office/drawing/2014/main" id="{FCE6699A-7E11-40D6-8952-F6E29BCFFBB1}"/>
              </a:ext>
            </a:extLst>
          </p:cNvPr>
          <p:cNvSpPr/>
          <p:nvPr/>
        </p:nvSpPr>
        <p:spPr>
          <a:xfrm>
            <a:off x="7186372" y="4144371"/>
            <a:ext cx="971873" cy="307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11,5 %</a:t>
            </a:r>
          </a:p>
        </p:txBody>
      </p:sp>
      <p:sp>
        <p:nvSpPr>
          <p:cNvPr id="32" name="Ellipse 31">
            <a:extLst>
              <a:ext uri="{FF2B5EF4-FFF2-40B4-BE49-F238E27FC236}">
                <a16:creationId xmlns:a16="http://schemas.microsoft.com/office/drawing/2014/main" id="{9FA1565E-6E03-4F90-9327-5B8000448F73}"/>
              </a:ext>
            </a:extLst>
          </p:cNvPr>
          <p:cNvSpPr/>
          <p:nvPr/>
        </p:nvSpPr>
        <p:spPr>
          <a:xfrm>
            <a:off x="2234191" y="1713541"/>
            <a:ext cx="1242338" cy="46037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1050" dirty="0"/>
              <a:t>„Customer Not Ready“</a:t>
            </a:r>
          </a:p>
        </p:txBody>
      </p:sp>
      <p:sp>
        <p:nvSpPr>
          <p:cNvPr id="33" name="Ellipse 32">
            <a:extLst>
              <a:ext uri="{FF2B5EF4-FFF2-40B4-BE49-F238E27FC236}">
                <a16:creationId xmlns:a16="http://schemas.microsoft.com/office/drawing/2014/main" id="{46C68EB8-F9B3-4225-8503-39C52CD4307D}"/>
              </a:ext>
            </a:extLst>
          </p:cNvPr>
          <p:cNvSpPr/>
          <p:nvPr/>
        </p:nvSpPr>
        <p:spPr>
          <a:xfrm>
            <a:off x="3732773" y="1713541"/>
            <a:ext cx="1242338" cy="46037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1050" dirty="0"/>
              <a:t>„Customer Not Ready“</a:t>
            </a:r>
          </a:p>
        </p:txBody>
      </p:sp>
      <p:pic>
        <p:nvPicPr>
          <p:cNvPr id="27" name="Grafik 26">
            <a:extLst>
              <a:ext uri="{FF2B5EF4-FFF2-40B4-BE49-F238E27FC236}">
                <a16:creationId xmlns:a16="http://schemas.microsoft.com/office/drawing/2014/main" id="{77D0F3C1-2C89-4044-99C0-182146B3B576}"/>
              </a:ext>
            </a:extLst>
          </p:cNvPr>
          <p:cNvPicPr>
            <a:picLocks noChangeAspect="1"/>
          </p:cNvPicPr>
          <p:nvPr/>
        </p:nvPicPr>
        <p:blipFill>
          <a:blip r:embed="rId3"/>
          <a:stretch>
            <a:fillRect/>
          </a:stretch>
        </p:blipFill>
        <p:spPr>
          <a:xfrm>
            <a:off x="1085376" y="2428582"/>
            <a:ext cx="3660877" cy="2254191"/>
          </a:xfrm>
          <a:prstGeom prst="rect">
            <a:avLst/>
          </a:prstGeom>
        </p:spPr>
      </p:pic>
    </p:spTree>
    <p:extLst>
      <p:ext uri="{BB962C8B-B14F-4D97-AF65-F5344CB8AC3E}">
        <p14:creationId xmlns:p14="http://schemas.microsoft.com/office/powerpoint/2010/main" val="35377452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3101794"/>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Zeitreihenanalyse: </a:t>
            </a:r>
            <a:br>
              <a:rPr lang="de-DE" sz="4800" dirty="0">
                <a:solidFill>
                  <a:srgbClr val="FFFFFF"/>
                </a:solidFill>
                <a:latin typeface="Oswald"/>
                <a:ea typeface="Oswald"/>
                <a:cs typeface="Oswald"/>
                <a:sym typeface="Oswald"/>
              </a:rPr>
            </a:br>
            <a:r>
              <a:rPr lang="de-DE" sz="4800" dirty="0">
                <a:solidFill>
                  <a:srgbClr val="FFFFFF"/>
                </a:solidFill>
                <a:latin typeface="Oswald"/>
                <a:ea typeface="Oswald"/>
                <a:cs typeface="Oswald"/>
                <a:sym typeface="Oswald"/>
              </a:rPr>
              <a:t>Vorgehen &amp; Muster</a:t>
            </a:r>
          </a:p>
        </p:txBody>
      </p:sp>
    </p:spTree>
    <p:extLst>
      <p:ext uri="{BB962C8B-B14F-4D97-AF65-F5344CB8AC3E}">
        <p14:creationId xmlns:p14="http://schemas.microsoft.com/office/powerpoint/2010/main" val="1986328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Zeitreihenanalyse Auftragsentwicklung</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870860D5-8287-4DFA-9BF7-9B9DFE2A5057}"/>
              </a:ext>
            </a:extLst>
          </p:cNvPr>
          <p:cNvPicPr>
            <a:picLocks noChangeAspect="1"/>
          </p:cNvPicPr>
          <p:nvPr/>
        </p:nvPicPr>
        <p:blipFill>
          <a:blip r:embed="rId3"/>
          <a:stretch>
            <a:fillRect/>
          </a:stretch>
        </p:blipFill>
        <p:spPr>
          <a:xfrm>
            <a:off x="311700" y="1089255"/>
            <a:ext cx="5182706" cy="3198470"/>
          </a:xfrm>
          <a:prstGeom prst="rect">
            <a:avLst/>
          </a:prstGeom>
        </p:spPr>
      </p:pic>
      <p:sp>
        <p:nvSpPr>
          <p:cNvPr id="12" name="Textfeld 11">
            <a:extLst>
              <a:ext uri="{FF2B5EF4-FFF2-40B4-BE49-F238E27FC236}">
                <a16:creationId xmlns:a16="http://schemas.microsoft.com/office/drawing/2014/main" id="{05136685-3587-4D41-A1FD-ED37ECC25643}"/>
              </a:ext>
            </a:extLst>
          </p:cNvPr>
          <p:cNvSpPr txBox="1"/>
          <p:nvPr/>
        </p:nvSpPr>
        <p:spPr>
          <a:xfrm>
            <a:off x="5699384" y="1737643"/>
            <a:ext cx="3110166" cy="1668214"/>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b="1" dirty="0">
                <a:solidFill>
                  <a:schemeClr val="bg2"/>
                </a:solidFill>
              </a:rPr>
              <a:t>36 Perioden Datengrundlage</a:t>
            </a:r>
          </a:p>
          <a:p>
            <a:pPr marL="285750" indent="-285750">
              <a:lnSpc>
                <a:spcPct val="150000"/>
              </a:lnSpc>
              <a:buFont typeface="Arial" panose="020B0604020202020204" pitchFamily="34" charset="0"/>
              <a:buChar char="•"/>
            </a:pPr>
            <a:r>
              <a:rPr lang="de-DE" b="1" dirty="0">
                <a:solidFill>
                  <a:schemeClr val="bg2"/>
                </a:solidFill>
              </a:rPr>
              <a:t>12 Perioden Vorhersage</a:t>
            </a:r>
          </a:p>
          <a:p>
            <a:pPr marL="285750" indent="-285750">
              <a:lnSpc>
                <a:spcPct val="150000"/>
              </a:lnSpc>
              <a:buFont typeface="Arial" panose="020B0604020202020204" pitchFamily="34" charset="0"/>
              <a:buChar char="•"/>
            </a:pPr>
            <a:r>
              <a:rPr lang="de-DE" dirty="0">
                <a:solidFill>
                  <a:schemeClr val="bg2"/>
                </a:solidFill>
              </a:rPr>
              <a:t>Anzahl der Gesamtaufträge</a:t>
            </a:r>
          </a:p>
          <a:p>
            <a:pPr marL="285750" indent="-285750">
              <a:lnSpc>
                <a:spcPct val="150000"/>
              </a:lnSpc>
              <a:buFont typeface="Arial" panose="020B0604020202020204" pitchFamily="34" charset="0"/>
              <a:buChar char="•"/>
            </a:pPr>
            <a:r>
              <a:rPr lang="de-DE" dirty="0">
                <a:solidFill>
                  <a:schemeClr val="bg2"/>
                </a:solidFill>
              </a:rPr>
              <a:t>Lineares Wachstum </a:t>
            </a:r>
          </a:p>
        </p:txBody>
      </p:sp>
      <p:sp>
        <p:nvSpPr>
          <p:cNvPr id="5" name="Rechteck 4">
            <a:extLst>
              <a:ext uri="{FF2B5EF4-FFF2-40B4-BE49-F238E27FC236}">
                <a16:creationId xmlns:a16="http://schemas.microsoft.com/office/drawing/2014/main" id="{4C4EF698-DEA6-4544-8B41-20A5A8316203}"/>
              </a:ext>
            </a:extLst>
          </p:cNvPr>
          <p:cNvSpPr/>
          <p:nvPr/>
        </p:nvSpPr>
        <p:spPr>
          <a:xfrm>
            <a:off x="3130657" y="1762635"/>
            <a:ext cx="681926"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3750</a:t>
            </a:r>
          </a:p>
        </p:txBody>
      </p:sp>
      <p:sp>
        <p:nvSpPr>
          <p:cNvPr id="14" name="Rechteck 13">
            <a:extLst>
              <a:ext uri="{FF2B5EF4-FFF2-40B4-BE49-F238E27FC236}">
                <a16:creationId xmlns:a16="http://schemas.microsoft.com/office/drawing/2014/main" id="{24284E3A-BA6D-4CDF-B004-314E5361E02D}"/>
              </a:ext>
            </a:extLst>
          </p:cNvPr>
          <p:cNvSpPr/>
          <p:nvPr/>
        </p:nvSpPr>
        <p:spPr>
          <a:xfrm>
            <a:off x="4081220" y="1209862"/>
            <a:ext cx="681926"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4669</a:t>
            </a:r>
          </a:p>
        </p:txBody>
      </p:sp>
      <p:sp>
        <p:nvSpPr>
          <p:cNvPr id="15" name="Rechteck 14">
            <a:extLst>
              <a:ext uri="{FF2B5EF4-FFF2-40B4-BE49-F238E27FC236}">
                <a16:creationId xmlns:a16="http://schemas.microsoft.com/office/drawing/2014/main" id="{AD6A3152-250E-4D53-88D9-41F38B00C172}"/>
              </a:ext>
            </a:extLst>
          </p:cNvPr>
          <p:cNvSpPr/>
          <p:nvPr/>
        </p:nvSpPr>
        <p:spPr>
          <a:xfrm>
            <a:off x="888569" y="2868181"/>
            <a:ext cx="681926"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809</a:t>
            </a:r>
          </a:p>
        </p:txBody>
      </p:sp>
    </p:spTree>
    <p:extLst>
      <p:ext uri="{BB962C8B-B14F-4D97-AF65-F5344CB8AC3E}">
        <p14:creationId xmlns:p14="http://schemas.microsoft.com/office/powerpoint/2010/main" val="3042150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Team</a:t>
            </a:r>
            <a:endParaRPr dirty="0">
              <a:latin typeface="Oswald"/>
              <a:ea typeface="Oswald"/>
              <a:cs typeface="Oswald"/>
              <a:sym typeface="Oswald"/>
            </a:endParaRPr>
          </a:p>
        </p:txBody>
      </p:sp>
      <p:sp>
        <p:nvSpPr>
          <p:cNvPr id="12" name="Textfeld 11">
            <a:extLst>
              <a:ext uri="{FF2B5EF4-FFF2-40B4-BE49-F238E27FC236}">
                <a16:creationId xmlns:a16="http://schemas.microsoft.com/office/drawing/2014/main" id="{808B0E14-3CAA-874F-8601-B259494722ED}"/>
              </a:ext>
            </a:extLst>
          </p:cNvPr>
          <p:cNvSpPr txBox="1"/>
          <p:nvPr/>
        </p:nvSpPr>
        <p:spPr>
          <a:xfrm>
            <a:off x="432233" y="3313635"/>
            <a:ext cx="1964505" cy="1292662"/>
          </a:xfrm>
          <a:prstGeom prst="rect">
            <a:avLst/>
          </a:prstGeom>
          <a:noFill/>
        </p:spPr>
        <p:txBody>
          <a:bodyPr wrap="square" rtlCol="0">
            <a:spAutoFit/>
          </a:bodyPr>
          <a:lstStyle/>
          <a:p>
            <a:r>
              <a:rPr lang="de-DE" b="1" dirty="0"/>
              <a:t>Anh-Thu Tran</a:t>
            </a:r>
          </a:p>
          <a:p>
            <a:r>
              <a:rPr lang="de-DE" sz="1200" dirty="0"/>
              <a:t>TU Berlin</a:t>
            </a:r>
          </a:p>
          <a:p>
            <a:r>
              <a:rPr lang="de-DE" sz="1200" dirty="0"/>
              <a:t>Wirtschaftsinformatik </a:t>
            </a:r>
          </a:p>
          <a:p>
            <a:r>
              <a:rPr lang="de-DE" sz="1200" dirty="0"/>
              <a:t>M. Sc.</a:t>
            </a:r>
          </a:p>
          <a:p>
            <a:endParaRPr lang="de-DE" sz="1400" dirty="0"/>
          </a:p>
          <a:p>
            <a:endParaRPr lang="de-DE" dirty="0"/>
          </a:p>
        </p:txBody>
      </p:sp>
      <p:pic>
        <p:nvPicPr>
          <p:cNvPr id="22" name="Grafik 21">
            <a:extLst>
              <a:ext uri="{FF2B5EF4-FFF2-40B4-BE49-F238E27FC236}">
                <a16:creationId xmlns:a16="http://schemas.microsoft.com/office/drawing/2014/main" id="{B0858827-0AB5-A946-B221-676B8A9D7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33" y="1387443"/>
            <a:ext cx="1964505" cy="1859732"/>
          </a:xfrm>
          <a:prstGeom prst="rect">
            <a:avLst/>
          </a:prstGeom>
        </p:spPr>
      </p:pic>
      <p:sp>
        <p:nvSpPr>
          <p:cNvPr id="30" name="Textfeld 29">
            <a:extLst>
              <a:ext uri="{FF2B5EF4-FFF2-40B4-BE49-F238E27FC236}">
                <a16:creationId xmlns:a16="http://schemas.microsoft.com/office/drawing/2014/main" id="{C5D7B38A-A3D1-5149-B970-EE8F1E6CFD9E}"/>
              </a:ext>
            </a:extLst>
          </p:cNvPr>
          <p:cNvSpPr txBox="1"/>
          <p:nvPr/>
        </p:nvSpPr>
        <p:spPr>
          <a:xfrm>
            <a:off x="2607393" y="3313635"/>
            <a:ext cx="1964505" cy="1292662"/>
          </a:xfrm>
          <a:prstGeom prst="rect">
            <a:avLst/>
          </a:prstGeom>
          <a:noFill/>
        </p:spPr>
        <p:txBody>
          <a:bodyPr wrap="square" rtlCol="0">
            <a:spAutoFit/>
          </a:bodyPr>
          <a:lstStyle/>
          <a:p>
            <a:r>
              <a:rPr lang="de-DE" b="1" dirty="0"/>
              <a:t>Wilke </a:t>
            </a:r>
            <a:r>
              <a:rPr lang="de-DE" b="1" dirty="0" err="1"/>
              <a:t>Klausing</a:t>
            </a:r>
            <a:endParaRPr lang="de-DE" b="1" dirty="0"/>
          </a:p>
          <a:p>
            <a:r>
              <a:rPr lang="de-DE" sz="1200" dirty="0"/>
              <a:t>TU Berlin</a:t>
            </a:r>
          </a:p>
          <a:p>
            <a:r>
              <a:rPr lang="de-DE" sz="1200" dirty="0"/>
              <a:t>Wirtschaftsinformatik </a:t>
            </a:r>
          </a:p>
          <a:p>
            <a:r>
              <a:rPr lang="de-DE" sz="1200" dirty="0"/>
              <a:t>M. Sc.</a:t>
            </a:r>
          </a:p>
          <a:p>
            <a:endParaRPr lang="de-DE" sz="1400" dirty="0"/>
          </a:p>
          <a:p>
            <a:endParaRPr lang="de-DE" dirty="0"/>
          </a:p>
        </p:txBody>
      </p:sp>
      <p:sp>
        <p:nvSpPr>
          <p:cNvPr id="31" name="Textfeld 30">
            <a:extLst>
              <a:ext uri="{FF2B5EF4-FFF2-40B4-BE49-F238E27FC236}">
                <a16:creationId xmlns:a16="http://schemas.microsoft.com/office/drawing/2014/main" id="{166688BF-02EC-2446-B702-211517AEC76D}"/>
              </a:ext>
            </a:extLst>
          </p:cNvPr>
          <p:cNvSpPr txBox="1"/>
          <p:nvPr/>
        </p:nvSpPr>
        <p:spPr>
          <a:xfrm>
            <a:off x="7008896" y="3313635"/>
            <a:ext cx="2015687" cy="1107996"/>
          </a:xfrm>
          <a:prstGeom prst="rect">
            <a:avLst/>
          </a:prstGeom>
          <a:noFill/>
        </p:spPr>
        <p:txBody>
          <a:bodyPr wrap="square" rtlCol="0">
            <a:spAutoFit/>
          </a:bodyPr>
          <a:lstStyle/>
          <a:p>
            <a:r>
              <a:rPr lang="de-DE" b="1" dirty="0"/>
              <a:t>Thi Minh Trang Dinh</a:t>
            </a:r>
          </a:p>
          <a:p>
            <a:r>
              <a:rPr lang="de-DE" sz="1200" dirty="0">
                <a:latin typeface="+mn-lt"/>
              </a:rPr>
              <a:t>TU Berlin</a:t>
            </a:r>
          </a:p>
          <a:p>
            <a:r>
              <a:rPr lang="de-DE" sz="1200" dirty="0">
                <a:latin typeface="+mn-lt"/>
              </a:rPr>
              <a:t>Wirtschaftsingenieurwesen</a:t>
            </a:r>
          </a:p>
          <a:p>
            <a:r>
              <a:rPr lang="de-DE" sz="1200" dirty="0">
                <a:latin typeface="+mn-lt"/>
              </a:rPr>
              <a:t>M. Sc.</a:t>
            </a:r>
          </a:p>
          <a:p>
            <a:endParaRPr lang="de-DE" dirty="0"/>
          </a:p>
        </p:txBody>
      </p:sp>
      <p:sp>
        <p:nvSpPr>
          <p:cNvPr id="32" name="Textfeld 31">
            <a:extLst>
              <a:ext uri="{FF2B5EF4-FFF2-40B4-BE49-F238E27FC236}">
                <a16:creationId xmlns:a16="http://schemas.microsoft.com/office/drawing/2014/main" id="{6DF7A789-7B43-294B-8BCD-7492E31D9B14}"/>
              </a:ext>
            </a:extLst>
          </p:cNvPr>
          <p:cNvSpPr txBox="1"/>
          <p:nvPr/>
        </p:nvSpPr>
        <p:spPr>
          <a:xfrm>
            <a:off x="4782553" y="3313635"/>
            <a:ext cx="2015687" cy="1292662"/>
          </a:xfrm>
          <a:prstGeom prst="rect">
            <a:avLst/>
          </a:prstGeom>
          <a:noFill/>
        </p:spPr>
        <p:txBody>
          <a:bodyPr wrap="square" rtlCol="0">
            <a:spAutoFit/>
          </a:bodyPr>
          <a:lstStyle/>
          <a:p>
            <a:r>
              <a:rPr lang="de-DE" b="1" dirty="0" err="1"/>
              <a:t>Toke</a:t>
            </a:r>
            <a:r>
              <a:rPr lang="de-DE" b="1" dirty="0"/>
              <a:t> Schöning</a:t>
            </a:r>
          </a:p>
          <a:p>
            <a:r>
              <a:rPr lang="de-DE" sz="1200" dirty="0"/>
              <a:t>TU Berlin</a:t>
            </a:r>
          </a:p>
          <a:p>
            <a:r>
              <a:rPr lang="de-DE" sz="1200" dirty="0"/>
              <a:t>Wirtschaftsingenieurwesen M. Sc.</a:t>
            </a:r>
          </a:p>
          <a:p>
            <a:endParaRPr lang="de-DE" sz="1400" dirty="0"/>
          </a:p>
          <a:p>
            <a:endParaRPr lang="de-DE" dirty="0"/>
          </a:p>
        </p:txBody>
      </p:sp>
      <p:pic>
        <p:nvPicPr>
          <p:cNvPr id="4" name="Grafik 3">
            <a:extLst>
              <a:ext uri="{FF2B5EF4-FFF2-40B4-BE49-F238E27FC236}">
                <a16:creationId xmlns:a16="http://schemas.microsoft.com/office/drawing/2014/main" id="{F270AF6C-3D18-4643-85A0-A8284B26B7FF}"/>
              </a:ext>
            </a:extLst>
          </p:cNvPr>
          <p:cNvPicPr>
            <a:picLocks noChangeAspect="1"/>
          </p:cNvPicPr>
          <p:nvPr/>
        </p:nvPicPr>
        <p:blipFill rotWithShape="1">
          <a:blip r:embed="rId4"/>
          <a:srcRect l="12493" t="16091" r="13243" b="1162"/>
          <a:stretch/>
        </p:blipFill>
        <p:spPr>
          <a:xfrm>
            <a:off x="2620361" y="1387443"/>
            <a:ext cx="1976783" cy="1859732"/>
          </a:xfrm>
          <a:prstGeom prst="rect">
            <a:avLst/>
          </a:prstGeom>
        </p:spPr>
      </p:pic>
      <p:pic>
        <p:nvPicPr>
          <p:cNvPr id="7" name="Grafik 6" descr="Ein Bild, das Gras, draußen, Person, stehend enthält.&#10;&#10;Automatisch generierte Beschreibung">
            <a:extLst>
              <a:ext uri="{FF2B5EF4-FFF2-40B4-BE49-F238E27FC236}">
                <a16:creationId xmlns:a16="http://schemas.microsoft.com/office/drawing/2014/main" id="{7D088BE6-284F-4C2E-BAA9-587AB19EF018}"/>
              </a:ext>
            </a:extLst>
          </p:cNvPr>
          <p:cNvPicPr>
            <a:picLocks noChangeAspect="1"/>
          </p:cNvPicPr>
          <p:nvPr/>
        </p:nvPicPr>
        <p:blipFill rotWithShape="1">
          <a:blip r:embed="rId5"/>
          <a:srcRect l="39784" t="37968" r="2362" b="26283"/>
          <a:stretch/>
        </p:blipFill>
        <p:spPr>
          <a:xfrm>
            <a:off x="7008896" y="1387443"/>
            <a:ext cx="1970644" cy="1838739"/>
          </a:xfrm>
          <a:prstGeom prst="rect">
            <a:avLst/>
          </a:prstGeom>
        </p:spPr>
      </p:pic>
      <p:pic>
        <p:nvPicPr>
          <p:cNvPr id="5" name="Grafik 4">
            <a:extLst>
              <a:ext uri="{FF2B5EF4-FFF2-40B4-BE49-F238E27FC236}">
                <a16:creationId xmlns:a16="http://schemas.microsoft.com/office/drawing/2014/main" id="{634266D4-7645-064A-9795-20F5609E43B8}"/>
              </a:ext>
            </a:extLst>
          </p:cNvPr>
          <p:cNvPicPr>
            <a:picLocks noChangeAspect="1"/>
          </p:cNvPicPr>
          <p:nvPr/>
        </p:nvPicPr>
        <p:blipFill rotWithShape="1">
          <a:blip r:embed="rId6"/>
          <a:srcRect t="7044" b="18146"/>
          <a:stretch/>
        </p:blipFill>
        <p:spPr>
          <a:xfrm>
            <a:off x="4820767" y="1403187"/>
            <a:ext cx="1955139" cy="1828244"/>
          </a:xfrm>
          <a:prstGeom prst="rect">
            <a:avLst/>
          </a:prstGeom>
        </p:spPr>
      </p:pic>
    </p:spTree>
    <p:extLst>
      <p:ext uri="{BB962C8B-B14F-4D97-AF65-F5344CB8AC3E}">
        <p14:creationId xmlns:p14="http://schemas.microsoft.com/office/powerpoint/2010/main" val="1607475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6" name="Grafik 5">
            <a:extLst>
              <a:ext uri="{FF2B5EF4-FFF2-40B4-BE49-F238E27FC236}">
                <a16:creationId xmlns:a16="http://schemas.microsoft.com/office/drawing/2014/main" id="{AE486E66-2129-4A3E-9453-179F5A6CAE3A}"/>
              </a:ext>
            </a:extLst>
          </p:cNvPr>
          <p:cNvPicPr>
            <a:picLocks noChangeAspect="1"/>
          </p:cNvPicPr>
          <p:nvPr/>
        </p:nvPicPr>
        <p:blipFill>
          <a:blip r:embed="rId3"/>
          <a:stretch>
            <a:fillRect/>
          </a:stretch>
        </p:blipFill>
        <p:spPr>
          <a:xfrm>
            <a:off x="488197" y="1113981"/>
            <a:ext cx="5073334" cy="3130972"/>
          </a:xfrm>
          <a:prstGeom prst="rect">
            <a:avLst/>
          </a:prstGeom>
        </p:spPr>
      </p:pic>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r>
              <a:rPr lang="de-DE" dirty="0">
                <a:latin typeface="Oswald"/>
                <a:ea typeface="Oswald"/>
                <a:cs typeface="Oswald"/>
                <a:sym typeface="Oswald"/>
              </a:rPr>
              <a:t>2. Zeitreihenanalyse: </a:t>
            </a:r>
            <a:r>
              <a:rPr lang="de-DE" b="1" dirty="0"/>
              <a:t>Ø </a:t>
            </a:r>
            <a:r>
              <a:rPr lang="de-DE" dirty="0">
                <a:latin typeface="Oswald"/>
                <a:ea typeface="Oswald"/>
                <a:cs typeface="Oswald"/>
                <a:sym typeface="Oswald"/>
              </a:rPr>
              <a:t>Marge in EUR</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CF2A8962-6C28-384E-9AA5-D79B2A460693}"/>
              </a:ext>
            </a:extLst>
          </p:cNvPr>
          <p:cNvSpPr txBox="1"/>
          <p:nvPr/>
        </p:nvSpPr>
        <p:spPr>
          <a:xfrm>
            <a:off x="5722067" y="1382525"/>
            <a:ext cx="3110166" cy="1991379"/>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b="1" dirty="0"/>
              <a:t>Ø </a:t>
            </a:r>
            <a:r>
              <a:rPr lang="de-DE" b="1" dirty="0">
                <a:solidFill>
                  <a:schemeClr val="bg2"/>
                </a:solidFill>
              </a:rPr>
              <a:t>Marge pro Auftrag </a:t>
            </a:r>
          </a:p>
          <a:p>
            <a:pPr marL="285750" indent="-285750">
              <a:lnSpc>
                <a:spcPct val="150000"/>
              </a:lnSpc>
              <a:buFont typeface="Arial" panose="020B0604020202020204" pitchFamily="34" charset="0"/>
              <a:buChar char="•"/>
            </a:pPr>
            <a:r>
              <a:rPr lang="de-DE" b="1" dirty="0">
                <a:solidFill>
                  <a:schemeClr val="bg2"/>
                </a:solidFill>
              </a:rPr>
              <a:t>Margeneinbruch in September/ Oktober jedes Jahr</a:t>
            </a:r>
            <a:endParaRPr lang="de-DE" dirty="0">
              <a:solidFill>
                <a:schemeClr val="bg2"/>
              </a:solidFill>
            </a:endParaRPr>
          </a:p>
          <a:p>
            <a:pPr marL="285750" indent="-285750">
              <a:lnSpc>
                <a:spcPct val="150000"/>
              </a:lnSpc>
              <a:buFont typeface="Arial" panose="020B0604020202020204" pitchFamily="34" charset="0"/>
              <a:buChar char="•"/>
            </a:pPr>
            <a:r>
              <a:rPr lang="de-DE" b="1" dirty="0">
                <a:solidFill>
                  <a:schemeClr val="bg2"/>
                </a:solidFill>
              </a:rPr>
              <a:t>Margenhöchststand in 2020 liegt im April</a:t>
            </a:r>
          </a:p>
        </p:txBody>
      </p:sp>
      <p:sp>
        <p:nvSpPr>
          <p:cNvPr id="11" name="Pfeil nach rechts 10">
            <a:extLst>
              <a:ext uri="{FF2B5EF4-FFF2-40B4-BE49-F238E27FC236}">
                <a16:creationId xmlns:a16="http://schemas.microsoft.com/office/drawing/2014/main" id="{BD449BAC-C2D4-AB40-9AF3-AED23DD747FF}"/>
              </a:ext>
            </a:extLst>
          </p:cNvPr>
          <p:cNvSpPr/>
          <p:nvPr/>
        </p:nvSpPr>
        <p:spPr>
          <a:xfrm>
            <a:off x="921153" y="4345483"/>
            <a:ext cx="2741350" cy="213360"/>
          </a:xfrm>
          <a:prstGeom prst="rightArrow">
            <a:avLst/>
          </a:prstGeom>
          <a:solidFill>
            <a:schemeClr val="tx2"/>
          </a:solidFill>
          <a:ln w="63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2018-2020</a:t>
            </a:r>
          </a:p>
        </p:txBody>
      </p:sp>
      <p:sp>
        <p:nvSpPr>
          <p:cNvPr id="22" name="Pfeil nach rechts 21">
            <a:extLst>
              <a:ext uri="{FF2B5EF4-FFF2-40B4-BE49-F238E27FC236}">
                <a16:creationId xmlns:a16="http://schemas.microsoft.com/office/drawing/2014/main" id="{65C3260B-BD05-AB46-93CE-A818833B9B89}"/>
              </a:ext>
            </a:extLst>
          </p:cNvPr>
          <p:cNvSpPr/>
          <p:nvPr/>
        </p:nvSpPr>
        <p:spPr>
          <a:xfrm>
            <a:off x="3733796" y="4343400"/>
            <a:ext cx="1098392" cy="213360"/>
          </a:xfrm>
          <a:prstGeom prst="rightArrow">
            <a:avLst/>
          </a:prstGeom>
          <a:solidFill>
            <a:schemeClr val="tx2">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2021</a:t>
            </a:r>
          </a:p>
        </p:txBody>
      </p:sp>
      <p:sp>
        <p:nvSpPr>
          <p:cNvPr id="23" name="Rechteck 22">
            <a:extLst>
              <a:ext uri="{FF2B5EF4-FFF2-40B4-BE49-F238E27FC236}">
                <a16:creationId xmlns:a16="http://schemas.microsoft.com/office/drawing/2014/main" id="{8F0C6AF8-F359-4BB5-9DCD-C9B882CADD07}"/>
              </a:ext>
            </a:extLst>
          </p:cNvPr>
          <p:cNvSpPr/>
          <p:nvPr/>
        </p:nvSpPr>
        <p:spPr>
          <a:xfrm>
            <a:off x="3487118" y="3614682"/>
            <a:ext cx="736170"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-10,6 €</a:t>
            </a:r>
          </a:p>
        </p:txBody>
      </p:sp>
      <p:sp>
        <p:nvSpPr>
          <p:cNvPr id="25" name="Rechteck 24">
            <a:extLst>
              <a:ext uri="{FF2B5EF4-FFF2-40B4-BE49-F238E27FC236}">
                <a16:creationId xmlns:a16="http://schemas.microsoft.com/office/drawing/2014/main" id="{4593AB12-D7DD-4DC1-9ACC-DB4D3F350FDC}"/>
              </a:ext>
            </a:extLst>
          </p:cNvPr>
          <p:cNvSpPr/>
          <p:nvPr/>
        </p:nvSpPr>
        <p:spPr>
          <a:xfrm>
            <a:off x="2983647" y="1166543"/>
            <a:ext cx="736170"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58,7 €</a:t>
            </a:r>
          </a:p>
        </p:txBody>
      </p:sp>
    </p:spTree>
    <p:extLst>
      <p:ext uri="{BB962C8B-B14F-4D97-AF65-F5344CB8AC3E}">
        <p14:creationId xmlns:p14="http://schemas.microsoft.com/office/powerpoint/2010/main" val="361014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Zeitreihenanalyse: Entwicklung der Kosten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8D246EFF-8A9F-41FD-A6B5-DA3718FD4959}"/>
              </a:ext>
            </a:extLst>
          </p:cNvPr>
          <p:cNvPicPr>
            <a:picLocks noChangeAspect="1"/>
          </p:cNvPicPr>
          <p:nvPr/>
        </p:nvPicPr>
        <p:blipFill>
          <a:blip r:embed="rId3"/>
          <a:stretch>
            <a:fillRect/>
          </a:stretch>
        </p:blipFill>
        <p:spPr>
          <a:xfrm>
            <a:off x="401759" y="1216615"/>
            <a:ext cx="5252908" cy="3241795"/>
          </a:xfrm>
          <a:prstGeom prst="rect">
            <a:avLst/>
          </a:prstGeom>
        </p:spPr>
      </p:pic>
      <p:sp>
        <p:nvSpPr>
          <p:cNvPr id="11" name="Textfeld 10">
            <a:extLst>
              <a:ext uri="{FF2B5EF4-FFF2-40B4-BE49-F238E27FC236}">
                <a16:creationId xmlns:a16="http://schemas.microsoft.com/office/drawing/2014/main" id="{4BA56C34-72BD-4824-B57F-57A5E6C1688C}"/>
              </a:ext>
            </a:extLst>
          </p:cNvPr>
          <p:cNvSpPr txBox="1"/>
          <p:nvPr/>
        </p:nvSpPr>
        <p:spPr>
          <a:xfrm>
            <a:off x="5722067" y="1899226"/>
            <a:ext cx="3110166" cy="1345048"/>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b="1" dirty="0"/>
              <a:t>Ø </a:t>
            </a:r>
            <a:r>
              <a:rPr lang="de-DE" b="1" dirty="0">
                <a:solidFill>
                  <a:schemeClr val="bg2"/>
                </a:solidFill>
              </a:rPr>
              <a:t>Kosten pro Auftrag </a:t>
            </a:r>
          </a:p>
          <a:p>
            <a:pPr marL="285750" indent="-285750">
              <a:lnSpc>
                <a:spcPct val="150000"/>
              </a:lnSpc>
              <a:buFont typeface="Arial" panose="020B0604020202020204" pitchFamily="34" charset="0"/>
              <a:buChar char="•"/>
            </a:pPr>
            <a:r>
              <a:rPr lang="de-DE" b="1" dirty="0">
                <a:solidFill>
                  <a:schemeClr val="bg2"/>
                </a:solidFill>
              </a:rPr>
              <a:t>Wachstum 2018 und 2020</a:t>
            </a:r>
            <a:endParaRPr lang="de-DE" dirty="0">
              <a:solidFill>
                <a:schemeClr val="bg2"/>
              </a:solidFill>
            </a:endParaRPr>
          </a:p>
          <a:p>
            <a:pPr marL="285750" indent="-285750">
              <a:lnSpc>
                <a:spcPct val="150000"/>
              </a:lnSpc>
              <a:buFont typeface="Arial" panose="020B0604020202020204" pitchFamily="34" charset="0"/>
              <a:buChar char="•"/>
            </a:pPr>
            <a:r>
              <a:rPr lang="de-DE" b="1" dirty="0">
                <a:solidFill>
                  <a:schemeClr val="bg2"/>
                </a:solidFill>
              </a:rPr>
              <a:t>Unterliegt keiner Saisonalität</a:t>
            </a:r>
            <a:endParaRPr lang="de-DE" dirty="0">
              <a:solidFill>
                <a:schemeClr val="bg2"/>
              </a:solidFill>
            </a:endParaRPr>
          </a:p>
        </p:txBody>
      </p:sp>
      <p:sp>
        <p:nvSpPr>
          <p:cNvPr id="12" name="Rechteck 11">
            <a:extLst>
              <a:ext uri="{FF2B5EF4-FFF2-40B4-BE49-F238E27FC236}">
                <a16:creationId xmlns:a16="http://schemas.microsoft.com/office/drawing/2014/main" id="{6350588B-9222-4A38-A7B4-74BED7D6929D}"/>
              </a:ext>
            </a:extLst>
          </p:cNvPr>
          <p:cNvSpPr/>
          <p:nvPr/>
        </p:nvSpPr>
        <p:spPr>
          <a:xfrm>
            <a:off x="4037531" y="1345551"/>
            <a:ext cx="797939"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487,7 €</a:t>
            </a:r>
          </a:p>
        </p:txBody>
      </p:sp>
      <p:sp>
        <p:nvSpPr>
          <p:cNvPr id="13" name="Rechteck 12">
            <a:extLst>
              <a:ext uri="{FF2B5EF4-FFF2-40B4-BE49-F238E27FC236}">
                <a16:creationId xmlns:a16="http://schemas.microsoft.com/office/drawing/2014/main" id="{5821EFE4-98E1-4D41-85CB-43A1A6F10910}"/>
              </a:ext>
            </a:extLst>
          </p:cNvPr>
          <p:cNvSpPr/>
          <p:nvPr/>
        </p:nvSpPr>
        <p:spPr>
          <a:xfrm>
            <a:off x="1163850" y="3756404"/>
            <a:ext cx="797939"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231,8 €</a:t>
            </a:r>
          </a:p>
        </p:txBody>
      </p:sp>
      <p:sp>
        <p:nvSpPr>
          <p:cNvPr id="14" name="Rechteck 13">
            <a:extLst>
              <a:ext uri="{FF2B5EF4-FFF2-40B4-BE49-F238E27FC236}">
                <a16:creationId xmlns:a16="http://schemas.microsoft.com/office/drawing/2014/main" id="{7C042307-F105-4E82-8A3D-1AA501D470A9}"/>
              </a:ext>
            </a:extLst>
          </p:cNvPr>
          <p:cNvSpPr/>
          <p:nvPr/>
        </p:nvSpPr>
        <p:spPr>
          <a:xfrm>
            <a:off x="2468939" y="1822092"/>
            <a:ext cx="797939"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 380 €</a:t>
            </a:r>
          </a:p>
        </p:txBody>
      </p:sp>
    </p:spTree>
    <p:extLst>
      <p:ext uri="{BB962C8B-B14F-4D97-AF65-F5344CB8AC3E}">
        <p14:creationId xmlns:p14="http://schemas.microsoft.com/office/powerpoint/2010/main" val="33230897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561106"/>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Korrelation</a:t>
            </a:r>
          </a:p>
        </p:txBody>
      </p:sp>
    </p:spTree>
    <p:extLst>
      <p:ext uri="{BB962C8B-B14F-4D97-AF65-F5344CB8AC3E}">
        <p14:creationId xmlns:p14="http://schemas.microsoft.com/office/powerpoint/2010/main" val="1275477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4" name="Grafik 13">
            <a:extLst>
              <a:ext uri="{FF2B5EF4-FFF2-40B4-BE49-F238E27FC236}">
                <a16:creationId xmlns:a16="http://schemas.microsoft.com/office/drawing/2014/main" id="{3DCCF202-D1A2-CA40-9797-3DC437A18BE8}"/>
              </a:ext>
            </a:extLst>
          </p:cNvPr>
          <p:cNvPicPr>
            <a:picLocks noChangeAspect="1"/>
          </p:cNvPicPr>
          <p:nvPr/>
        </p:nvPicPr>
        <p:blipFill>
          <a:blip r:embed="rId3"/>
          <a:stretch>
            <a:fillRect/>
          </a:stretch>
        </p:blipFill>
        <p:spPr>
          <a:xfrm>
            <a:off x="471807" y="2863106"/>
            <a:ext cx="2778557" cy="1615084"/>
          </a:xfrm>
          <a:prstGeom prst="rect">
            <a:avLst/>
          </a:prstGeom>
        </p:spPr>
      </p:pic>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Korrelation: Ergebnisse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8" name="Rectangle 1">
            <a:extLst>
              <a:ext uri="{FF2B5EF4-FFF2-40B4-BE49-F238E27FC236}">
                <a16:creationId xmlns:a16="http://schemas.microsoft.com/office/drawing/2014/main" id="{57613C8E-5462-B64A-9B5F-E393DD7EEB4D}"/>
              </a:ext>
            </a:extLst>
          </p:cNvPr>
          <p:cNvSpPr>
            <a:spLocks noChangeArrowheads="1"/>
          </p:cNvSpPr>
          <p:nvPr/>
        </p:nvSpPr>
        <p:spPr bwMode="auto">
          <a:xfrm>
            <a:off x="1268363" y="10238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pic>
        <p:nvPicPr>
          <p:cNvPr id="11" name="Grafik 10">
            <a:extLst>
              <a:ext uri="{FF2B5EF4-FFF2-40B4-BE49-F238E27FC236}">
                <a16:creationId xmlns:a16="http://schemas.microsoft.com/office/drawing/2014/main" id="{DA67BF94-3223-CC49-A12E-C7ABA986BEFF}"/>
              </a:ext>
            </a:extLst>
          </p:cNvPr>
          <p:cNvPicPr>
            <a:picLocks noChangeAspect="1"/>
          </p:cNvPicPr>
          <p:nvPr/>
        </p:nvPicPr>
        <p:blipFill>
          <a:blip r:embed="rId4"/>
          <a:stretch>
            <a:fillRect/>
          </a:stretch>
        </p:blipFill>
        <p:spPr>
          <a:xfrm>
            <a:off x="463419" y="1053000"/>
            <a:ext cx="2778557" cy="2087933"/>
          </a:xfrm>
          <a:prstGeom prst="rect">
            <a:avLst/>
          </a:prstGeom>
        </p:spPr>
      </p:pic>
      <p:sp>
        <p:nvSpPr>
          <p:cNvPr id="12" name="Textfeld 11">
            <a:extLst>
              <a:ext uri="{FF2B5EF4-FFF2-40B4-BE49-F238E27FC236}">
                <a16:creationId xmlns:a16="http://schemas.microsoft.com/office/drawing/2014/main" id="{4E0C916D-2FBF-844A-BF02-F2F4FC9F7D79}"/>
              </a:ext>
            </a:extLst>
          </p:cNvPr>
          <p:cNvSpPr txBox="1"/>
          <p:nvPr/>
        </p:nvSpPr>
        <p:spPr>
          <a:xfrm>
            <a:off x="6004391" y="669343"/>
            <a:ext cx="3410714" cy="738664"/>
          </a:xfrm>
          <a:prstGeom prst="rect">
            <a:avLst/>
          </a:prstGeom>
          <a:noFill/>
        </p:spPr>
        <p:txBody>
          <a:bodyPr wrap="square" rtlCol="0">
            <a:spAutoFit/>
          </a:bodyPr>
          <a:lstStyle/>
          <a:p>
            <a:r>
              <a:rPr lang="de-DE" b="1" dirty="0"/>
              <a:t>Beste Korrelationen</a:t>
            </a:r>
          </a:p>
          <a:p>
            <a:endParaRPr lang="de-DE" dirty="0"/>
          </a:p>
          <a:p>
            <a:endParaRPr lang="de-DE" dirty="0"/>
          </a:p>
        </p:txBody>
      </p:sp>
      <p:graphicFrame>
        <p:nvGraphicFramePr>
          <p:cNvPr id="23" name="Tabelle 2">
            <a:extLst>
              <a:ext uri="{FF2B5EF4-FFF2-40B4-BE49-F238E27FC236}">
                <a16:creationId xmlns:a16="http://schemas.microsoft.com/office/drawing/2014/main" id="{FB4D0C61-AB67-324E-A566-A23E48C76F28}"/>
              </a:ext>
            </a:extLst>
          </p:cNvPr>
          <p:cNvGraphicFramePr>
            <a:graphicFrameLocks noGrp="1"/>
          </p:cNvGraphicFramePr>
          <p:nvPr>
            <p:extLst>
              <p:ext uri="{D42A27DB-BD31-4B8C-83A1-F6EECF244321}">
                <p14:modId xmlns:p14="http://schemas.microsoft.com/office/powerpoint/2010/main" val="220696769"/>
              </p:ext>
            </p:extLst>
          </p:nvPr>
        </p:nvGraphicFramePr>
        <p:xfrm>
          <a:off x="4974547" y="1053000"/>
          <a:ext cx="3466852" cy="3468983"/>
        </p:xfrm>
        <a:graphic>
          <a:graphicData uri="http://schemas.openxmlformats.org/drawingml/2006/table">
            <a:tbl>
              <a:tblPr firstRow="1" bandRow="1">
                <a:tableStyleId>{5C22544A-7EE6-4342-B048-85BDC9FD1C3A}</a:tableStyleId>
              </a:tblPr>
              <a:tblGrid>
                <a:gridCol w="1915700">
                  <a:extLst>
                    <a:ext uri="{9D8B030D-6E8A-4147-A177-3AD203B41FA5}">
                      <a16:colId xmlns:a16="http://schemas.microsoft.com/office/drawing/2014/main" val="2062269353"/>
                    </a:ext>
                  </a:extLst>
                </a:gridCol>
                <a:gridCol w="1551152">
                  <a:extLst>
                    <a:ext uri="{9D8B030D-6E8A-4147-A177-3AD203B41FA5}">
                      <a16:colId xmlns:a16="http://schemas.microsoft.com/office/drawing/2014/main" val="2218846662"/>
                    </a:ext>
                  </a:extLst>
                </a:gridCol>
              </a:tblGrid>
              <a:tr h="462747">
                <a:tc>
                  <a:txBody>
                    <a:bodyPr/>
                    <a:lstStyle/>
                    <a:p>
                      <a:r>
                        <a:rPr lang="de-DE" sz="1200" b="1" dirty="0"/>
                        <a:t>Externe und Interne Faktoren</a:t>
                      </a:r>
                    </a:p>
                  </a:txBody>
                  <a:tcPr/>
                </a:tc>
                <a:tc>
                  <a:txBody>
                    <a:bodyPr/>
                    <a:lstStyle/>
                    <a:p>
                      <a:r>
                        <a:rPr lang="de-DE" sz="1200" dirty="0"/>
                        <a:t>Korrelation</a:t>
                      </a:r>
                    </a:p>
                  </a:txBody>
                  <a:tcPr/>
                </a:tc>
                <a:extLst>
                  <a:ext uri="{0D108BD9-81ED-4DB2-BD59-A6C34878D82A}">
                    <a16:rowId xmlns:a16="http://schemas.microsoft.com/office/drawing/2014/main" val="833360527"/>
                  </a:ext>
                </a:extLst>
              </a:tr>
              <a:tr h="362939">
                <a:tc>
                  <a:txBody>
                    <a:bodyPr/>
                    <a:lstStyle/>
                    <a:p>
                      <a:r>
                        <a:rPr lang="de-DE" dirty="0"/>
                        <a:t>Auslastung</a:t>
                      </a:r>
                    </a:p>
                    <a:p>
                      <a:r>
                        <a:rPr lang="de-DE" dirty="0"/>
                        <a:t>Transportmarkt</a:t>
                      </a:r>
                    </a:p>
                  </a:txBody>
                  <a:tcPr/>
                </a:tc>
                <a:tc>
                  <a:txBody>
                    <a:bodyPr/>
                    <a:lstStyle/>
                    <a:p>
                      <a:r>
                        <a:rPr lang="de-DE" dirty="0"/>
                        <a:t>-0,5359</a:t>
                      </a:r>
                    </a:p>
                  </a:txBody>
                  <a:tcPr/>
                </a:tc>
                <a:extLst>
                  <a:ext uri="{0D108BD9-81ED-4DB2-BD59-A6C34878D82A}">
                    <a16:rowId xmlns:a16="http://schemas.microsoft.com/office/drawing/2014/main" val="2092955119"/>
                  </a:ext>
                </a:extLst>
              </a:tr>
              <a:tr h="362939">
                <a:tc>
                  <a:txBody>
                    <a:bodyPr/>
                    <a:lstStyle/>
                    <a:p>
                      <a:r>
                        <a:rPr lang="de-DE" dirty="0"/>
                        <a:t>LKW Maut Fahrleistungsindex</a:t>
                      </a:r>
                    </a:p>
                  </a:txBody>
                  <a:tcPr/>
                </a:tc>
                <a:tc>
                  <a:txBody>
                    <a:bodyPr/>
                    <a:lstStyle/>
                    <a:p>
                      <a:r>
                        <a:rPr lang="de-DE" dirty="0"/>
                        <a:t>-0,5109</a:t>
                      </a:r>
                    </a:p>
                  </a:txBody>
                  <a:tcPr/>
                </a:tc>
                <a:extLst>
                  <a:ext uri="{0D108BD9-81ED-4DB2-BD59-A6C34878D82A}">
                    <a16:rowId xmlns:a16="http://schemas.microsoft.com/office/drawing/2014/main" val="2869452295"/>
                  </a:ext>
                </a:extLst>
              </a:tr>
              <a:tr h="362939">
                <a:tc>
                  <a:txBody>
                    <a:bodyPr/>
                    <a:lstStyle/>
                    <a:p>
                      <a:r>
                        <a:rPr lang="de-DE" dirty="0"/>
                        <a:t>Gesamtkosten </a:t>
                      </a:r>
                    </a:p>
                  </a:txBody>
                  <a:tcPr/>
                </a:tc>
                <a:tc>
                  <a:txBody>
                    <a:bodyPr/>
                    <a:lstStyle/>
                    <a:p>
                      <a:r>
                        <a:rPr lang="de-DE" dirty="0"/>
                        <a:t>-0,3897</a:t>
                      </a:r>
                    </a:p>
                  </a:txBody>
                  <a:tcPr/>
                </a:tc>
                <a:extLst>
                  <a:ext uri="{0D108BD9-81ED-4DB2-BD59-A6C34878D82A}">
                    <a16:rowId xmlns:a16="http://schemas.microsoft.com/office/drawing/2014/main" val="3105160957"/>
                  </a:ext>
                </a:extLst>
              </a:tr>
              <a:tr h="362939">
                <a:tc>
                  <a:txBody>
                    <a:bodyPr/>
                    <a:lstStyle/>
                    <a:p>
                      <a:r>
                        <a:rPr lang="de-DE" dirty="0"/>
                        <a:t>Zugewiesene Transportkosten</a:t>
                      </a:r>
                    </a:p>
                  </a:txBody>
                  <a:tcPr/>
                </a:tc>
                <a:tc>
                  <a:txBody>
                    <a:bodyPr/>
                    <a:lstStyle/>
                    <a:p>
                      <a:r>
                        <a:rPr lang="de-DE" dirty="0"/>
                        <a:t>-0,3521</a:t>
                      </a:r>
                    </a:p>
                  </a:txBody>
                  <a:tcPr/>
                </a:tc>
                <a:extLst>
                  <a:ext uri="{0D108BD9-81ED-4DB2-BD59-A6C34878D82A}">
                    <a16:rowId xmlns:a16="http://schemas.microsoft.com/office/drawing/2014/main" val="3293100082"/>
                  </a:ext>
                </a:extLst>
              </a:tr>
              <a:tr h="362939">
                <a:tc>
                  <a:txBody>
                    <a:bodyPr/>
                    <a:lstStyle/>
                    <a:p>
                      <a:r>
                        <a:rPr lang="de-DE" dirty="0"/>
                        <a:t>OTD</a:t>
                      </a:r>
                    </a:p>
                  </a:txBody>
                  <a:tcPr/>
                </a:tc>
                <a:tc>
                  <a:txBody>
                    <a:bodyPr/>
                    <a:lstStyle/>
                    <a:p>
                      <a:r>
                        <a:rPr lang="de-DE" dirty="0"/>
                        <a:t>0,2659</a:t>
                      </a:r>
                    </a:p>
                  </a:txBody>
                  <a:tcPr/>
                </a:tc>
                <a:extLst>
                  <a:ext uri="{0D108BD9-81ED-4DB2-BD59-A6C34878D82A}">
                    <a16:rowId xmlns:a16="http://schemas.microsoft.com/office/drawing/2014/main" val="2283385371"/>
                  </a:ext>
                </a:extLst>
              </a:tr>
              <a:tr h="362939">
                <a:tc>
                  <a:txBody>
                    <a:bodyPr/>
                    <a:lstStyle/>
                    <a:p>
                      <a:r>
                        <a:rPr lang="de-DE" dirty="0"/>
                        <a:t>Dieselkraftstoff</a:t>
                      </a: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dirty="0"/>
                        <a:t>-0,1413</a:t>
                      </a:r>
                    </a:p>
                  </a:txBody>
                  <a:tcPr/>
                </a:tc>
                <a:extLst>
                  <a:ext uri="{0D108BD9-81ED-4DB2-BD59-A6C34878D82A}">
                    <a16:rowId xmlns:a16="http://schemas.microsoft.com/office/drawing/2014/main" val="568874968"/>
                  </a:ext>
                </a:extLst>
              </a:tr>
              <a:tr h="362939">
                <a:tc>
                  <a:txBody>
                    <a:bodyPr/>
                    <a:lstStyle/>
                    <a:p>
                      <a:r>
                        <a:rPr lang="de-DE" dirty="0"/>
                        <a:t>Spedition Google</a:t>
                      </a:r>
                    </a:p>
                  </a:txBody>
                  <a:tcPr/>
                </a:tc>
                <a:tc>
                  <a:txBody>
                    <a:bodyPr/>
                    <a:lstStyle/>
                    <a:p>
                      <a:r>
                        <a:rPr lang="de-DE" dirty="0"/>
                        <a:t>-0,1483</a:t>
                      </a:r>
                    </a:p>
                  </a:txBody>
                  <a:tcPr/>
                </a:tc>
                <a:extLst>
                  <a:ext uri="{0D108BD9-81ED-4DB2-BD59-A6C34878D82A}">
                    <a16:rowId xmlns:a16="http://schemas.microsoft.com/office/drawing/2014/main" val="2829496678"/>
                  </a:ext>
                </a:extLst>
              </a:tr>
            </a:tbl>
          </a:graphicData>
        </a:graphic>
      </p:graphicFrame>
      <p:sp>
        <p:nvSpPr>
          <p:cNvPr id="15" name="Gestreifter Pfeil nach rechts 14">
            <a:extLst>
              <a:ext uri="{FF2B5EF4-FFF2-40B4-BE49-F238E27FC236}">
                <a16:creationId xmlns:a16="http://schemas.microsoft.com/office/drawing/2014/main" id="{7610A75E-FB7B-C443-AD5F-A81CFF086B78}"/>
              </a:ext>
            </a:extLst>
          </p:cNvPr>
          <p:cNvSpPr/>
          <p:nvPr/>
        </p:nvSpPr>
        <p:spPr>
          <a:xfrm>
            <a:off x="3547946" y="2271568"/>
            <a:ext cx="1120631" cy="103184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4117432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Korrelation: Modell</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3566523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Korrelation: Erkenntnisse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9E37321C-406B-8E45-B174-79A82CD7FB77}"/>
              </a:ext>
            </a:extLst>
          </p:cNvPr>
          <p:cNvSpPr txBox="1"/>
          <p:nvPr/>
        </p:nvSpPr>
        <p:spPr>
          <a:xfrm>
            <a:off x="334250" y="904488"/>
            <a:ext cx="8809749" cy="4490075"/>
          </a:xfrm>
          <a:prstGeom prst="rect">
            <a:avLst/>
          </a:prstGeom>
          <a:noFill/>
        </p:spPr>
        <p:txBody>
          <a:bodyPr wrap="square" rtlCol="0">
            <a:spAutoFit/>
          </a:bodyPr>
          <a:lstStyle/>
          <a:p>
            <a:pPr>
              <a:lnSpc>
                <a:spcPct val="150000"/>
              </a:lnSpc>
            </a:pPr>
            <a:r>
              <a:rPr lang="de-DE" sz="1200" b="1" dirty="0"/>
              <a:t>Auslastungstransportmarkt</a:t>
            </a:r>
            <a:endParaRPr lang="de-DE" sz="1200" b="1" dirty="0">
              <a:sym typeface="Wingdings" pitchFamily="2" charset="2"/>
            </a:endParaRPr>
          </a:p>
          <a:p>
            <a:pPr marL="285750" indent="-285750">
              <a:lnSpc>
                <a:spcPct val="150000"/>
              </a:lnSpc>
              <a:buFont typeface="Arial" panose="020B0604020202020204" pitchFamily="34" charset="0"/>
              <a:buChar char="•"/>
            </a:pPr>
            <a:r>
              <a:rPr lang="de-DE" sz="1200" dirty="0">
                <a:sym typeface="Wingdings" pitchFamily="2" charset="2"/>
              </a:rPr>
              <a:t>Gute Auftragslage für Spediteure ist schlecht für </a:t>
            </a:r>
            <a:r>
              <a:rPr lang="de-DE" sz="1200" dirty="0" err="1">
                <a:sym typeface="Wingdings" pitchFamily="2" charset="2"/>
              </a:rPr>
              <a:t>InstaFreight</a:t>
            </a:r>
            <a:r>
              <a:rPr lang="de-DE" sz="1200" dirty="0">
                <a:sym typeface="Wingdings" pitchFamily="2" charset="2"/>
              </a:rPr>
              <a:t>, da</a:t>
            </a:r>
          </a:p>
          <a:p>
            <a:pPr>
              <a:lnSpc>
                <a:spcPct val="150000"/>
              </a:lnSpc>
            </a:pPr>
            <a:r>
              <a:rPr lang="de-DE" sz="1200" dirty="0">
                <a:sym typeface="Wingdings" pitchFamily="2" charset="2"/>
              </a:rPr>
              <a:t>April-Mai 2020 ein Margenhöchststand gab aufgrund des Corona </a:t>
            </a:r>
            <a:r>
              <a:rPr lang="de-DE" sz="1200" dirty="0" err="1">
                <a:sym typeface="Wingdings" pitchFamily="2" charset="2"/>
              </a:rPr>
              <a:t>Lockdowns</a:t>
            </a:r>
            <a:r>
              <a:rPr lang="de-DE" sz="1200" dirty="0">
                <a:sym typeface="Wingdings" pitchFamily="2" charset="2"/>
              </a:rPr>
              <a:t>, wohingegen im Juli 2020 der Index wieder wie zum Vorjahr angestiegen ist wodurch die Marge von </a:t>
            </a:r>
            <a:r>
              <a:rPr lang="de-DE" sz="1200" dirty="0" err="1">
                <a:sym typeface="Wingdings" pitchFamily="2" charset="2"/>
              </a:rPr>
              <a:t>InstaFreight</a:t>
            </a:r>
            <a:r>
              <a:rPr lang="de-DE" sz="1200" dirty="0">
                <a:sym typeface="Wingdings" pitchFamily="2" charset="2"/>
              </a:rPr>
              <a:t> mitgesunken ist</a:t>
            </a:r>
            <a:endParaRPr lang="de-DE" sz="1200" dirty="0"/>
          </a:p>
          <a:p>
            <a:pPr>
              <a:lnSpc>
                <a:spcPct val="150000"/>
              </a:lnSpc>
            </a:pPr>
            <a:r>
              <a:rPr lang="de-DE" sz="1200" b="1" dirty="0"/>
              <a:t>LKW Maut </a:t>
            </a:r>
            <a:endParaRPr lang="de-DE" sz="1200" b="1" dirty="0">
              <a:sym typeface="Wingdings" pitchFamily="2" charset="2"/>
            </a:endParaRPr>
          </a:p>
          <a:p>
            <a:pPr marL="285750" indent="-285750">
              <a:lnSpc>
                <a:spcPct val="150000"/>
              </a:lnSpc>
              <a:buFont typeface="Arial" panose="020B0604020202020204" pitchFamily="34" charset="0"/>
              <a:buChar char="•"/>
            </a:pPr>
            <a:r>
              <a:rPr lang="de-DE" sz="1200" dirty="0"/>
              <a:t>hat einer der besten Korrelation, jedoch </a:t>
            </a:r>
            <a:r>
              <a:rPr lang="de-DE" sz="1200" dirty="0">
                <a:sym typeface="Wingdings" pitchFamily="2" charset="2"/>
              </a:rPr>
              <a:t>je höher die Auftragslage desto schlechter die Marge und umgekehrt. Das heißt: Wenig Abhängigkeit der Spediteure von </a:t>
            </a:r>
            <a:r>
              <a:rPr lang="de-DE" sz="1200" dirty="0" err="1">
                <a:sym typeface="Wingdings" pitchFamily="2" charset="2"/>
              </a:rPr>
              <a:t>InstaFreight</a:t>
            </a:r>
            <a:endParaRPr lang="de-DE" sz="1200" dirty="0">
              <a:sym typeface="Wingdings" pitchFamily="2" charset="2"/>
            </a:endParaRPr>
          </a:p>
          <a:p>
            <a:pPr marL="285750" indent="-285750">
              <a:lnSpc>
                <a:spcPct val="150000"/>
              </a:lnSpc>
              <a:buFont typeface="Arial" panose="020B0604020202020204" pitchFamily="34" charset="0"/>
              <a:buChar char="•"/>
            </a:pPr>
            <a:r>
              <a:rPr lang="de-DE" sz="1200" dirty="0">
                <a:sym typeface="Wingdings" pitchFamily="2" charset="2"/>
              </a:rPr>
              <a:t>Der Maut Fahrleistungsindex ist ein Anhaltspunkt, um die deutsche Industrieproduktion abzuschätzen</a:t>
            </a:r>
          </a:p>
          <a:p>
            <a:pPr>
              <a:lnSpc>
                <a:spcPct val="150000"/>
              </a:lnSpc>
            </a:pPr>
            <a:r>
              <a:rPr lang="de-DE" sz="1200" b="1" dirty="0"/>
              <a:t>Diesel</a:t>
            </a:r>
            <a:endParaRPr lang="de-DE" sz="1200" b="1" dirty="0">
              <a:sym typeface="Wingdings" pitchFamily="2" charset="2"/>
            </a:endParaRPr>
          </a:p>
          <a:p>
            <a:pPr marL="285750" indent="-285750">
              <a:lnSpc>
                <a:spcPct val="150000"/>
              </a:lnSpc>
              <a:buFont typeface="Arial" panose="020B0604020202020204" pitchFamily="34" charset="0"/>
              <a:buChar char="•"/>
            </a:pPr>
            <a:r>
              <a:rPr lang="de-DE" sz="1200" dirty="0"/>
              <a:t>2018 auf 2020 war der Dieselpreis um 16ct gesunken, jedoch hatte dies keine Abhängigkeit zur Marge, obwohl es zu erwarten gewesen wäre</a:t>
            </a:r>
          </a:p>
          <a:p>
            <a:pPr>
              <a:lnSpc>
                <a:spcPct val="150000"/>
              </a:lnSpc>
            </a:pPr>
            <a:r>
              <a:rPr lang="de-DE" sz="1200" b="1" dirty="0"/>
              <a:t>Total </a:t>
            </a:r>
            <a:r>
              <a:rPr lang="de-DE" sz="1200" b="1" dirty="0" err="1"/>
              <a:t>Cost</a:t>
            </a:r>
            <a:r>
              <a:rPr lang="de-DE" sz="1200" b="1" dirty="0"/>
              <a:t> und Total </a:t>
            </a:r>
            <a:r>
              <a:rPr lang="de-DE" sz="1200" b="1" dirty="0" err="1"/>
              <a:t>Cost</a:t>
            </a:r>
            <a:r>
              <a:rPr lang="de-DE" sz="1200" b="1" dirty="0"/>
              <a:t> </a:t>
            </a:r>
            <a:r>
              <a:rPr lang="de-DE" sz="1200" b="1" dirty="0" err="1"/>
              <a:t>Assigned</a:t>
            </a:r>
            <a:endParaRPr lang="de-DE" sz="1200" b="1" dirty="0"/>
          </a:p>
          <a:p>
            <a:pPr marL="285750" indent="-285750">
              <a:lnSpc>
                <a:spcPct val="150000"/>
              </a:lnSpc>
              <a:buFont typeface="Arial" panose="020B0604020202020204" pitchFamily="34" charset="0"/>
              <a:buChar char="•"/>
            </a:pPr>
            <a:r>
              <a:rPr lang="de-DE" sz="1200" dirty="0"/>
              <a:t>Je höher die Gesamtkosten und Transportkosten waren desto geringer die Marge</a:t>
            </a:r>
          </a:p>
          <a:p>
            <a:pPr>
              <a:lnSpc>
                <a:spcPct val="150000"/>
              </a:lnSpc>
            </a:pPr>
            <a:r>
              <a:rPr lang="de-DE" sz="1200" b="1" dirty="0"/>
              <a:t>OTD</a:t>
            </a:r>
            <a:endParaRPr lang="de-DE" sz="1200" b="1" dirty="0">
              <a:sym typeface="Wingdings" pitchFamily="2" charset="2"/>
            </a:endParaRPr>
          </a:p>
          <a:p>
            <a:pPr marL="285750" indent="-285750">
              <a:lnSpc>
                <a:spcPct val="150000"/>
              </a:lnSpc>
              <a:buFont typeface="Arial" panose="020B0604020202020204" pitchFamily="34" charset="0"/>
              <a:buChar char="•"/>
            </a:pPr>
            <a:r>
              <a:rPr lang="de-DE" sz="1200" dirty="0"/>
              <a:t>Wenn die Lieferung pünktlich war, dann war die Marge auch insgesamt höher</a:t>
            </a:r>
          </a:p>
          <a:p>
            <a:pPr marL="285750" indent="-285750">
              <a:lnSpc>
                <a:spcPct val="150000"/>
              </a:lnSpc>
              <a:buFont typeface="Arial" panose="020B0604020202020204" pitchFamily="34" charset="0"/>
              <a:buChar char="•"/>
            </a:pPr>
            <a:endParaRPr lang="de-DE" sz="1200" dirty="0"/>
          </a:p>
        </p:txBody>
      </p:sp>
    </p:spTree>
    <p:extLst>
      <p:ext uri="{BB962C8B-B14F-4D97-AF65-F5344CB8AC3E}">
        <p14:creationId xmlns:p14="http://schemas.microsoft.com/office/powerpoint/2010/main" val="2935577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Dashboard</a:t>
            </a:r>
          </a:p>
        </p:txBody>
      </p:sp>
    </p:spTree>
    <p:extLst>
      <p:ext uri="{BB962C8B-B14F-4D97-AF65-F5344CB8AC3E}">
        <p14:creationId xmlns:p14="http://schemas.microsoft.com/office/powerpoint/2010/main" val="1168391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1. Dashboard: Finanzabteilung</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9" name="Grafik 8">
            <a:extLst>
              <a:ext uri="{FF2B5EF4-FFF2-40B4-BE49-F238E27FC236}">
                <a16:creationId xmlns:a16="http://schemas.microsoft.com/office/drawing/2014/main" id="{B4030429-D090-9F42-B5A6-7210A9092ED8}"/>
              </a:ext>
            </a:extLst>
          </p:cNvPr>
          <p:cNvPicPr>
            <a:picLocks noChangeAspect="1"/>
          </p:cNvPicPr>
          <p:nvPr/>
        </p:nvPicPr>
        <p:blipFill>
          <a:blip r:embed="rId3"/>
          <a:stretch>
            <a:fillRect/>
          </a:stretch>
        </p:blipFill>
        <p:spPr>
          <a:xfrm>
            <a:off x="655024" y="833431"/>
            <a:ext cx="7490814" cy="4210328"/>
          </a:xfrm>
          <a:prstGeom prst="rect">
            <a:avLst/>
          </a:prstGeom>
        </p:spPr>
      </p:pic>
    </p:spTree>
    <p:extLst>
      <p:ext uri="{BB962C8B-B14F-4D97-AF65-F5344CB8AC3E}">
        <p14:creationId xmlns:p14="http://schemas.microsoft.com/office/powerpoint/2010/main" val="31085829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04024"/>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2. Dashboard: Logistikabteilung</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13" name="Grafik 12">
            <a:extLst>
              <a:ext uri="{FF2B5EF4-FFF2-40B4-BE49-F238E27FC236}">
                <a16:creationId xmlns:a16="http://schemas.microsoft.com/office/drawing/2014/main" id="{FAD98AFB-2D5D-8348-A454-BBD381D1A33B}"/>
              </a:ext>
            </a:extLst>
          </p:cNvPr>
          <p:cNvPicPr>
            <a:picLocks noChangeAspect="1"/>
          </p:cNvPicPr>
          <p:nvPr/>
        </p:nvPicPr>
        <p:blipFill>
          <a:blip r:embed="rId3"/>
          <a:stretch>
            <a:fillRect/>
          </a:stretch>
        </p:blipFill>
        <p:spPr>
          <a:xfrm>
            <a:off x="693336" y="815550"/>
            <a:ext cx="7515157" cy="4228209"/>
          </a:xfrm>
          <a:prstGeom prst="rect">
            <a:avLst/>
          </a:prstGeom>
        </p:spPr>
      </p:pic>
    </p:spTree>
    <p:extLst>
      <p:ext uri="{BB962C8B-B14F-4D97-AF65-F5344CB8AC3E}">
        <p14:creationId xmlns:p14="http://schemas.microsoft.com/office/powerpoint/2010/main" val="35732900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Erkenntnisse</a:t>
            </a:r>
          </a:p>
        </p:txBody>
      </p:sp>
    </p:spTree>
    <p:extLst>
      <p:ext uri="{BB962C8B-B14F-4D97-AF65-F5344CB8AC3E}">
        <p14:creationId xmlns:p14="http://schemas.microsoft.com/office/powerpoint/2010/main" val="1203565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1030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547500" y="137400"/>
            <a:ext cx="438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sz="3600">
                <a:solidFill>
                  <a:srgbClr val="FFFFFF"/>
                </a:solidFill>
                <a:latin typeface="Oswald"/>
                <a:ea typeface="Oswald"/>
                <a:cs typeface="Oswald"/>
                <a:sym typeface="Oswald"/>
              </a:rPr>
              <a:t>AGENDA</a:t>
            </a:r>
            <a:endParaRPr sz="3600">
              <a:solidFill>
                <a:srgbClr val="FFFFFF"/>
              </a:solidFill>
              <a:latin typeface="Oswald"/>
              <a:ea typeface="Oswald"/>
              <a:cs typeface="Oswald"/>
              <a:sym typeface="Oswald"/>
            </a:endParaRPr>
          </a:p>
        </p:txBody>
      </p:sp>
      <p:sp>
        <p:nvSpPr>
          <p:cNvPr id="95" name="Google Shape;95;p14"/>
          <p:cNvSpPr/>
          <p:nvPr/>
        </p:nvSpPr>
        <p:spPr>
          <a:xfrm>
            <a:off x="2789614" y="1375761"/>
            <a:ext cx="1508653" cy="1496648"/>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01 Motivation</a:t>
            </a:r>
            <a:endParaRPr sz="1900" dirty="0">
              <a:solidFill>
                <a:srgbClr val="FFFFFF"/>
              </a:solidFill>
              <a:latin typeface="Oswald"/>
              <a:ea typeface="Oswald"/>
              <a:cs typeface="Oswald"/>
              <a:sym typeface="Oswald"/>
            </a:endParaRPr>
          </a:p>
        </p:txBody>
      </p:sp>
      <p:sp>
        <p:nvSpPr>
          <p:cNvPr id="96" name="Google Shape;96;p14"/>
          <p:cNvSpPr/>
          <p:nvPr/>
        </p:nvSpPr>
        <p:spPr>
          <a:xfrm>
            <a:off x="4586439" y="1375761"/>
            <a:ext cx="1508653" cy="1496648"/>
          </a:xfrm>
          <a:prstGeom prst="rect">
            <a:avLst/>
          </a:prstGeom>
          <a:solidFill>
            <a:srgbClr val="3B5998"/>
          </a:solidFill>
          <a:ln w="9525" cap="flat" cmpd="sng">
            <a:solidFill>
              <a:srgbClr val="3B5998"/>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02 Aufgabe A</a:t>
            </a:r>
            <a:endParaRPr sz="1900" dirty="0">
              <a:solidFill>
                <a:srgbClr val="FFFFFF"/>
              </a:solidFill>
              <a:latin typeface="Oswald"/>
              <a:ea typeface="Oswald"/>
              <a:cs typeface="Oswald"/>
              <a:sym typeface="Oswald"/>
            </a:endParaRPr>
          </a:p>
        </p:txBody>
      </p:sp>
      <p:sp>
        <p:nvSpPr>
          <p:cNvPr id="97" name="Google Shape;97;p14"/>
          <p:cNvSpPr/>
          <p:nvPr/>
        </p:nvSpPr>
        <p:spPr>
          <a:xfrm>
            <a:off x="1882782" y="3044740"/>
            <a:ext cx="1508653" cy="1496648"/>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03 Aufgabe B</a:t>
            </a:r>
            <a:endParaRPr sz="1900" dirty="0">
              <a:solidFill>
                <a:srgbClr val="FFFFFF"/>
              </a:solidFill>
              <a:latin typeface="Oswald"/>
              <a:ea typeface="Oswald"/>
              <a:cs typeface="Oswald"/>
              <a:sym typeface="Oswald"/>
            </a:endParaRPr>
          </a:p>
        </p:txBody>
      </p:sp>
      <p:sp>
        <p:nvSpPr>
          <p:cNvPr id="98" name="Google Shape;98;p14"/>
          <p:cNvSpPr/>
          <p:nvPr/>
        </p:nvSpPr>
        <p:spPr>
          <a:xfrm>
            <a:off x="3749064" y="3044740"/>
            <a:ext cx="1508653" cy="1496648"/>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04 Aufgabe C</a:t>
            </a:r>
            <a:endParaRPr sz="1900" dirty="0">
              <a:solidFill>
                <a:srgbClr val="FFFFFF"/>
              </a:solidFill>
              <a:latin typeface="Oswald"/>
              <a:ea typeface="Oswald"/>
              <a:cs typeface="Oswald"/>
              <a:sym typeface="Oswald"/>
            </a:endParaRPr>
          </a:p>
        </p:txBody>
      </p:sp>
      <p:pic>
        <p:nvPicPr>
          <p:cNvPr id="99" name="Google Shape;99;p14"/>
          <p:cNvPicPr preferRelativeResize="0"/>
          <p:nvPr/>
        </p:nvPicPr>
        <p:blipFill>
          <a:blip r:embed="rId3">
            <a:alphaModFix/>
          </a:blip>
          <a:stretch>
            <a:fillRect/>
          </a:stretch>
        </p:blipFill>
        <p:spPr>
          <a:xfrm>
            <a:off x="2292160" y="3530036"/>
            <a:ext cx="851258" cy="778265"/>
          </a:xfrm>
          <a:prstGeom prst="rect">
            <a:avLst/>
          </a:prstGeom>
          <a:noFill/>
          <a:ln>
            <a:noFill/>
          </a:ln>
          <a:effectLst>
            <a:outerShdw blurRad="57150" dist="19050" algn="bl" rotWithShape="0">
              <a:srgbClr val="000000">
                <a:alpha val="50000"/>
              </a:srgbClr>
            </a:outerShdw>
          </a:effectLst>
        </p:spPr>
      </p:pic>
      <p:pic>
        <p:nvPicPr>
          <p:cNvPr id="100" name="Google Shape;100;p14"/>
          <p:cNvPicPr preferRelativeResize="0"/>
          <p:nvPr/>
        </p:nvPicPr>
        <p:blipFill>
          <a:blip r:embed="rId4">
            <a:alphaModFix/>
          </a:blip>
          <a:stretch>
            <a:fillRect/>
          </a:stretch>
        </p:blipFill>
        <p:spPr>
          <a:xfrm>
            <a:off x="4987255" y="1893944"/>
            <a:ext cx="772930" cy="706706"/>
          </a:xfrm>
          <a:prstGeom prst="rect">
            <a:avLst/>
          </a:prstGeom>
          <a:noFill/>
          <a:ln>
            <a:noFill/>
          </a:ln>
          <a:effectLst>
            <a:outerShdw blurRad="57150" dist="19050" algn="bl" rotWithShape="0">
              <a:srgbClr val="000000">
                <a:alpha val="50000"/>
              </a:srgbClr>
            </a:outerShdw>
          </a:effectLst>
        </p:spPr>
      </p:pic>
      <p:pic>
        <p:nvPicPr>
          <p:cNvPr id="101" name="Google Shape;101;p14"/>
          <p:cNvPicPr preferRelativeResize="0"/>
          <p:nvPr/>
        </p:nvPicPr>
        <p:blipFill>
          <a:blip r:embed="rId5">
            <a:alphaModFix/>
          </a:blip>
          <a:stretch>
            <a:fillRect/>
          </a:stretch>
        </p:blipFill>
        <p:spPr>
          <a:xfrm>
            <a:off x="4186524" y="3653984"/>
            <a:ext cx="636139" cy="654317"/>
          </a:xfrm>
          <a:prstGeom prst="rect">
            <a:avLst/>
          </a:prstGeom>
          <a:noFill/>
          <a:ln>
            <a:noFill/>
          </a:ln>
          <a:effectLst>
            <a:outerShdw blurRad="57150" dist="19050" algn="bl" rotWithShape="0">
              <a:srgbClr val="000000">
                <a:alpha val="50000"/>
              </a:srgbClr>
            </a:outerShdw>
          </a:effectLst>
        </p:spPr>
      </p:pic>
      <p:pic>
        <p:nvPicPr>
          <p:cNvPr id="102" name="Google Shape;102;p14"/>
          <p:cNvPicPr preferRelativeResize="0"/>
          <p:nvPr/>
        </p:nvPicPr>
        <p:blipFill>
          <a:blip r:embed="rId6">
            <a:alphaModFix/>
          </a:blip>
          <a:stretch>
            <a:fillRect/>
          </a:stretch>
        </p:blipFill>
        <p:spPr>
          <a:xfrm>
            <a:off x="3075221" y="1765200"/>
            <a:ext cx="937437" cy="964193"/>
          </a:xfrm>
          <a:prstGeom prst="rect">
            <a:avLst/>
          </a:prstGeom>
          <a:noFill/>
          <a:ln>
            <a:noFill/>
          </a:ln>
        </p:spPr>
      </p:pic>
      <p:sp>
        <p:nvSpPr>
          <p:cNvPr id="12" name="Google Shape;98;p14">
            <a:extLst>
              <a:ext uri="{FF2B5EF4-FFF2-40B4-BE49-F238E27FC236}">
                <a16:creationId xmlns:a16="http://schemas.microsoft.com/office/drawing/2014/main" id="{A0878ED8-5020-5B49-B5B9-F408A8B887B0}"/>
              </a:ext>
            </a:extLst>
          </p:cNvPr>
          <p:cNvSpPr/>
          <p:nvPr/>
        </p:nvSpPr>
        <p:spPr>
          <a:xfrm>
            <a:off x="5617751" y="3045318"/>
            <a:ext cx="1508653" cy="1496648"/>
          </a:xfrm>
          <a:prstGeom prst="rect">
            <a:avLst/>
          </a:prstGeom>
          <a:solidFill>
            <a:schemeClr val="accent6">
              <a:lumMod val="50000"/>
            </a:schemeClr>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05 Erkenntnis</a:t>
            </a:r>
            <a:endParaRPr sz="1900" dirty="0">
              <a:solidFill>
                <a:srgbClr val="FFFFFF"/>
              </a:solidFill>
              <a:latin typeface="Oswald"/>
              <a:ea typeface="Oswald"/>
              <a:cs typeface="Oswald"/>
              <a:sym typeface="Oswald"/>
            </a:endParaRPr>
          </a:p>
        </p:txBody>
      </p:sp>
      <p:pic>
        <p:nvPicPr>
          <p:cNvPr id="15" name="Google Shape;177;p17">
            <a:extLst>
              <a:ext uri="{FF2B5EF4-FFF2-40B4-BE49-F238E27FC236}">
                <a16:creationId xmlns:a16="http://schemas.microsoft.com/office/drawing/2014/main" id="{5B637AC0-A094-4C4B-A229-440F4F84DE03}"/>
              </a:ext>
            </a:extLst>
          </p:cNvPr>
          <p:cNvPicPr preferRelativeResize="0"/>
          <p:nvPr/>
        </p:nvPicPr>
        <p:blipFill>
          <a:blip r:embed="rId7">
            <a:alphaModFix/>
          </a:blip>
          <a:stretch>
            <a:fillRect/>
          </a:stretch>
        </p:blipFill>
        <p:spPr>
          <a:xfrm>
            <a:off x="5973289" y="3592011"/>
            <a:ext cx="813552" cy="71629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Handlungsvorschläge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1634180" y="1173381"/>
            <a:ext cx="7270908" cy="3108543"/>
          </a:xfrm>
          <a:prstGeom prst="rect">
            <a:avLst/>
          </a:prstGeom>
        </p:spPr>
        <p:txBody>
          <a:bodyPr wrap="square">
            <a:spAutoFit/>
          </a:bodyPr>
          <a:lstStyle/>
          <a:p>
            <a:pPr lvl="1"/>
            <a:r>
              <a:rPr lang="de-DE" b="1" dirty="0"/>
              <a:t>3PL profitabler</a:t>
            </a:r>
            <a:r>
              <a:rPr lang="de-DE" dirty="0"/>
              <a:t>: Bereits viele Erfahrungen vorhanden </a:t>
            </a:r>
          </a:p>
          <a:p>
            <a:pPr lvl="1"/>
            <a:r>
              <a:rPr lang="de-DE" dirty="0">
                <a:sym typeface="Wingdings" pitchFamily="2" charset="2"/>
              </a:rPr>
              <a:t> </a:t>
            </a:r>
            <a:r>
              <a:rPr lang="de-DE" dirty="0"/>
              <a:t>Mehr Fokus auf den gewinnbringenden Geschäftsfeld 3PL, aber gleichzeitig auch das Geschäftsmodell 4PL kontinuierlich verbessern und langfristige Entwicklung anstreben</a:t>
            </a:r>
          </a:p>
          <a:p>
            <a:pPr marL="285750" lvl="2" indent="-285750">
              <a:buFont typeface="Wingdings" pitchFamily="2" charset="2"/>
              <a:buChar char="à"/>
            </a:pPr>
            <a:endParaRPr lang="de-DE" dirty="0"/>
          </a:p>
          <a:p>
            <a:endParaRPr lang="de-DE" dirty="0"/>
          </a:p>
          <a:p>
            <a:r>
              <a:rPr lang="de-DE" b="1" dirty="0"/>
              <a:t>Transportauftrag von Bulk-Waren am profitabelsten</a:t>
            </a:r>
            <a:r>
              <a:rPr lang="de-DE" dirty="0"/>
              <a:t>: Da doppelt so hoch wie bei </a:t>
            </a:r>
            <a:r>
              <a:rPr lang="de-DE" dirty="0" err="1"/>
              <a:t>Full</a:t>
            </a:r>
            <a:r>
              <a:rPr lang="de-DE" dirty="0"/>
              <a:t> Truck und </a:t>
            </a:r>
            <a:r>
              <a:rPr lang="de-DE" dirty="0" err="1"/>
              <a:t>Pallet</a:t>
            </a:r>
            <a:r>
              <a:rPr lang="de-DE" dirty="0"/>
              <a:t>. Jedoch hat </a:t>
            </a:r>
            <a:r>
              <a:rPr lang="de-DE" dirty="0" err="1"/>
              <a:t>InstaFreight</a:t>
            </a:r>
            <a:r>
              <a:rPr lang="de-DE" dirty="0"/>
              <a:t> bisher nur wenig Aufträge für Bulk-Waren bekommen (&lt;6000 Aufträge) </a:t>
            </a:r>
          </a:p>
          <a:p>
            <a:pPr marL="285750" indent="-285750">
              <a:buFont typeface="Wingdings" pitchFamily="2" charset="2"/>
              <a:buChar char="à"/>
            </a:pPr>
            <a:r>
              <a:rPr lang="de-DE" dirty="0">
                <a:sym typeface="Wingdings" pitchFamily="2" charset="2"/>
              </a:rPr>
              <a:t>Bessere Kondition für Kunden und mehr/gezielte Marketing-Aktivitäten</a:t>
            </a:r>
          </a:p>
          <a:p>
            <a:pPr marL="285750" indent="-285750">
              <a:buFont typeface="Wingdings" pitchFamily="2" charset="2"/>
              <a:buChar char="à"/>
            </a:pPr>
            <a:endParaRPr lang="de-DE" dirty="0">
              <a:sym typeface="Wingdings" pitchFamily="2" charset="2"/>
            </a:endParaRPr>
          </a:p>
          <a:p>
            <a:pPr marL="285750" indent="-285750">
              <a:buFont typeface="Wingdings" pitchFamily="2" charset="2"/>
              <a:buChar char="à"/>
            </a:pPr>
            <a:endParaRPr lang="de-DE" dirty="0">
              <a:sym typeface="Wingdings" pitchFamily="2" charset="2"/>
            </a:endParaRPr>
          </a:p>
          <a:p>
            <a:r>
              <a:rPr lang="de-DE" b="1" dirty="0">
                <a:sym typeface="Wingdings" pitchFamily="2" charset="2"/>
              </a:rPr>
              <a:t>Zugewiesene Transportkosten</a:t>
            </a:r>
            <a:r>
              <a:rPr lang="de-DE" dirty="0">
                <a:sym typeface="Wingdings" pitchFamily="2" charset="2"/>
              </a:rPr>
              <a:t>: Tendenziell steigend und schwierig zu bemessen, daher</a:t>
            </a:r>
          </a:p>
          <a:p>
            <a:r>
              <a:rPr lang="de-DE" dirty="0">
                <a:sym typeface="Wingdings" pitchFamily="2" charset="2"/>
              </a:rPr>
              <a:t> Statistische Modell/Vorhersage anwenden, um Verhandlungspotenzial auszuschöpfen</a:t>
            </a:r>
            <a:r>
              <a:rPr lang="de-DE" dirty="0"/>
              <a:t>. Dadurch geringere </a:t>
            </a:r>
            <a:r>
              <a:rPr lang="de-DE" dirty="0">
                <a:sym typeface="Wingdings" pitchFamily="2" charset="2"/>
              </a:rPr>
              <a:t>Transportkosten und mehr Gewinnmarge erzielen.</a:t>
            </a:r>
            <a:endParaRPr lang="de-DE" dirty="0"/>
          </a:p>
        </p:txBody>
      </p:sp>
      <p:pic>
        <p:nvPicPr>
          <p:cNvPr id="14" name="Grafik 13" descr="LKW Silhouette">
            <a:extLst>
              <a:ext uri="{FF2B5EF4-FFF2-40B4-BE49-F238E27FC236}">
                <a16:creationId xmlns:a16="http://schemas.microsoft.com/office/drawing/2014/main" id="{20A17FCC-CB56-3A45-91D2-E2A98B12E5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1658" y="2206588"/>
            <a:ext cx="914400" cy="914400"/>
          </a:xfrm>
          <a:prstGeom prst="rect">
            <a:avLst/>
          </a:prstGeom>
        </p:spPr>
      </p:pic>
      <p:pic>
        <p:nvPicPr>
          <p:cNvPr id="15" name="Grafik 14" descr="Lupe Silhouette">
            <a:extLst>
              <a:ext uri="{FF2B5EF4-FFF2-40B4-BE49-F238E27FC236}">
                <a16:creationId xmlns:a16="http://schemas.microsoft.com/office/drawing/2014/main" id="{4C5E4A4F-EB5C-7040-8F6A-DBC53A4B5A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4988" y="3425623"/>
            <a:ext cx="914400" cy="914400"/>
          </a:xfrm>
          <a:prstGeom prst="rect">
            <a:avLst/>
          </a:prstGeom>
        </p:spPr>
      </p:pic>
      <p:pic>
        <p:nvPicPr>
          <p:cNvPr id="23" name="Grafik 22" descr="Signal Silhouette">
            <a:extLst>
              <a:ext uri="{FF2B5EF4-FFF2-40B4-BE49-F238E27FC236}">
                <a16:creationId xmlns:a16="http://schemas.microsoft.com/office/drawing/2014/main" id="{C0F3B74A-BC26-4047-A50D-9AB69488B3E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1658" y="1118321"/>
            <a:ext cx="914400" cy="914400"/>
          </a:xfrm>
          <a:prstGeom prst="rect">
            <a:avLst/>
          </a:prstGeom>
        </p:spPr>
      </p:pic>
    </p:spTree>
    <p:extLst>
      <p:ext uri="{BB962C8B-B14F-4D97-AF65-F5344CB8AC3E}">
        <p14:creationId xmlns:p14="http://schemas.microsoft.com/office/powerpoint/2010/main" val="40775882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Danke für Eure Aufmerksamkeit</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261284"/>
            <a:ext cx="8520600" cy="387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de" dirty="0">
                <a:latin typeface="Oswald"/>
                <a:ea typeface="Oswald"/>
                <a:cs typeface="Oswald"/>
                <a:sym typeface="Oswald"/>
              </a:rPr>
              <a:t>Quellen</a:t>
            </a:r>
            <a:endParaRPr sz="1800" dirty="0">
              <a:latin typeface="Oswald"/>
              <a:ea typeface="Oswald"/>
              <a:cs typeface="Oswald"/>
              <a:sym typeface="Oswald"/>
            </a:endParaRPr>
          </a:p>
        </p:txBody>
      </p:sp>
      <p:sp>
        <p:nvSpPr>
          <p:cNvPr id="2" name="Textfeld 1">
            <a:extLst>
              <a:ext uri="{FF2B5EF4-FFF2-40B4-BE49-F238E27FC236}">
                <a16:creationId xmlns:a16="http://schemas.microsoft.com/office/drawing/2014/main" id="{D97E2CEB-4A68-FC40-852E-6E43EF4E4AAD}"/>
              </a:ext>
            </a:extLst>
          </p:cNvPr>
          <p:cNvSpPr txBox="1"/>
          <p:nvPr/>
        </p:nvSpPr>
        <p:spPr>
          <a:xfrm>
            <a:off x="311700" y="694313"/>
            <a:ext cx="8756799" cy="3970318"/>
          </a:xfrm>
          <a:prstGeom prst="rect">
            <a:avLst/>
          </a:prstGeom>
          <a:noFill/>
        </p:spPr>
        <p:txBody>
          <a:bodyPr wrap="square" rtlCol="0">
            <a:spAutoFit/>
          </a:bodyPr>
          <a:lstStyle/>
          <a:p>
            <a:endParaRPr lang="de-DE" sz="1200" i="1" dirty="0">
              <a:solidFill>
                <a:schemeClr val="bg2">
                  <a:lumMod val="50000"/>
                </a:schemeClr>
              </a:solidFill>
            </a:endParaRPr>
          </a:p>
          <a:p>
            <a:r>
              <a:rPr lang="de-DE" sz="1200" i="1" dirty="0" err="1">
                <a:solidFill>
                  <a:schemeClr val="bg2">
                    <a:lumMod val="50000"/>
                  </a:schemeClr>
                </a:solidFill>
              </a:rPr>
              <a:t>Eurologport.eu</a:t>
            </a:r>
            <a:r>
              <a:rPr lang="de-DE" sz="1200" i="1" dirty="0">
                <a:solidFill>
                  <a:schemeClr val="bg2">
                    <a:lumMod val="50000"/>
                  </a:schemeClr>
                </a:solidFill>
              </a:rPr>
              <a:t> </a:t>
            </a:r>
            <a:r>
              <a:rPr lang="de-DE" sz="1200" dirty="0">
                <a:solidFill>
                  <a:schemeClr val="bg2">
                    <a:lumMod val="50000"/>
                  </a:schemeClr>
                </a:solidFill>
              </a:rPr>
              <a:t>(2020): Shell </a:t>
            </a:r>
            <a:r>
              <a:rPr lang="de-DE" sz="1200" dirty="0" err="1">
                <a:solidFill>
                  <a:schemeClr val="bg2">
                    <a:lumMod val="50000"/>
                  </a:schemeClr>
                </a:solidFill>
              </a:rPr>
              <a:t>invests</a:t>
            </a:r>
            <a:r>
              <a:rPr lang="de-DE" sz="1200" dirty="0">
                <a:solidFill>
                  <a:schemeClr val="bg2">
                    <a:lumMod val="50000"/>
                  </a:schemeClr>
                </a:solidFill>
              </a:rPr>
              <a:t> in </a:t>
            </a:r>
            <a:r>
              <a:rPr lang="de-DE" sz="1200" dirty="0" err="1">
                <a:solidFill>
                  <a:schemeClr val="bg2">
                    <a:lumMod val="50000"/>
                  </a:schemeClr>
                </a:solidFill>
              </a:rPr>
              <a:t>InstaFreight</a:t>
            </a:r>
            <a:r>
              <a:rPr lang="de-DE" sz="1200" dirty="0">
                <a:solidFill>
                  <a:schemeClr val="bg2">
                    <a:lumMod val="50000"/>
                  </a:schemeClr>
                </a:solidFill>
              </a:rPr>
              <a:t>, URL: https://</a:t>
            </a:r>
            <a:r>
              <a:rPr lang="de-DE" sz="1200" dirty="0" err="1">
                <a:solidFill>
                  <a:schemeClr val="bg2">
                    <a:lumMod val="50000"/>
                  </a:schemeClr>
                </a:solidFill>
              </a:rPr>
              <a:t>www.eurologport.eu</a:t>
            </a:r>
            <a:r>
              <a:rPr lang="de-DE" sz="1200" dirty="0">
                <a:solidFill>
                  <a:schemeClr val="bg2">
                    <a:lumMod val="50000"/>
                  </a:schemeClr>
                </a:solidFill>
              </a:rPr>
              <a:t>/</a:t>
            </a:r>
            <a:r>
              <a:rPr lang="de-DE" sz="1200" dirty="0" err="1">
                <a:solidFill>
                  <a:schemeClr val="bg2">
                    <a:lumMod val="50000"/>
                  </a:schemeClr>
                </a:solidFill>
              </a:rPr>
              <a:t>shell</a:t>
            </a:r>
            <a:r>
              <a:rPr lang="de-DE" sz="1200" dirty="0">
                <a:solidFill>
                  <a:schemeClr val="bg2">
                    <a:lumMod val="50000"/>
                  </a:schemeClr>
                </a:solidFill>
              </a:rPr>
              <a:t>-</a:t>
            </a:r>
            <a:r>
              <a:rPr lang="de-DE" sz="1200" dirty="0" err="1">
                <a:solidFill>
                  <a:schemeClr val="bg2">
                    <a:lumMod val="50000"/>
                  </a:schemeClr>
                </a:solidFill>
              </a:rPr>
              <a:t>invests</a:t>
            </a:r>
            <a:r>
              <a:rPr lang="de-DE" sz="1200" dirty="0">
                <a:solidFill>
                  <a:schemeClr val="bg2">
                    <a:lumMod val="50000"/>
                  </a:schemeClr>
                </a:solidFill>
              </a:rPr>
              <a:t>-in-</a:t>
            </a:r>
            <a:r>
              <a:rPr lang="de-DE" sz="1200" dirty="0" err="1">
                <a:solidFill>
                  <a:schemeClr val="bg2">
                    <a:lumMod val="50000"/>
                  </a:schemeClr>
                </a:solidFill>
              </a:rPr>
              <a:t>instafreight</a:t>
            </a:r>
            <a:r>
              <a:rPr lang="de-DE" sz="1200" dirty="0">
                <a:solidFill>
                  <a:schemeClr val="bg2">
                    <a:lumMod val="50000"/>
                  </a:schemeClr>
                </a:solidFill>
              </a:rPr>
              <a:t>/, letzter Zugriff: 15.02.2021</a:t>
            </a:r>
          </a:p>
          <a:p>
            <a:endParaRPr lang="de-DE" sz="1200" dirty="0">
              <a:solidFill>
                <a:schemeClr val="bg2">
                  <a:lumMod val="50000"/>
                </a:schemeClr>
              </a:solidFill>
            </a:endParaRPr>
          </a:p>
          <a:p>
            <a:r>
              <a:rPr lang="de-DE" sz="1200" i="1" dirty="0" err="1">
                <a:solidFill>
                  <a:schemeClr val="bg2">
                    <a:lumMod val="50000"/>
                  </a:schemeClr>
                </a:solidFill>
              </a:rPr>
              <a:t>eurostat</a:t>
            </a:r>
            <a:r>
              <a:rPr lang="de-DE" sz="1200" i="1" dirty="0">
                <a:solidFill>
                  <a:schemeClr val="bg2">
                    <a:lumMod val="50000"/>
                  </a:schemeClr>
                </a:solidFill>
              </a:rPr>
              <a:t> </a:t>
            </a:r>
            <a:r>
              <a:rPr lang="de-DE" sz="1200" dirty="0">
                <a:solidFill>
                  <a:schemeClr val="bg2">
                    <a:lumMod val="50000"/>
                  </a:schemeClr>
                </a:solidFill>
              </a:rPr>
              <a:t>(2021): Euro </a:t>
            </a:r>
            <a:r>
              <a:rPr lang="de-DE" sz="1200" dirty="0" err="1">
                <a:solidFill>
                  <a:schemeClr val="bg2">
                    <a:lumMod val="50000"/>
                  </a:schemeClr>
                </a:solidFill>
              </a:rPr>
              <a:t>area</a:t>
            </a:r>
            <a:r>
              <a:rPr lang="de-DE" sz="1200" dirty="0">
                <a:solidFill>
                  <a:schemeClr val="bg2">
                    <a:lumMod val="50000"/>
                  </a:schemeClr>
                </a:solidFill>
              </a:rPr>
              <a:t> 19 international </a:t>
            </a:r>
            <a:r>
              <a:rPr lang="de-DE" sz="1200" dirty="0" err="1">
                <a:solidFill>
                  <a:schemeClr val="bg2">
                    <a:lumMod val="50000"/>
                  </a:schemeClr>
                </a:solidFill>
              </a:rPr>
              <a:t>trade</a:t>
            </a:r>
            <a:r>
              <a:rPr lang="de-DE" sz="1200" dirty="0">
                <a:solidFill>
                  <a:schemeClr val="bg2">
                    <a:lumMod val="50000"/>
                  </a:schemeClr>
                </a:solidFill>
              </a:rPr>
              <a:t> - </a:t>
            </a:r>
            <a:r>
              <a:rPr lang="de-DE" sz="1200" dirty="0" err="1">
                <a:solidFill>
                  <a:schemeClr val="bg2">
                    <a:lumMod val="50000"/>
                  </a:schemeClr>
                </a:solidFill>
              </a:rPr>
              <a:t>monthly</a:t>
            </a:r>
            <a:r>
              <a:rPr lang="de-DE" sz="1200" dirty="0">
                <a:solidFill>
                  <a:schemeClr val="bg2">
                    <a:lumMod val="50000"/>
                  </a:schemeClr>
                </a:solidFill>
              </a:rPr>
              <a:t> </a:t>
            </a:r>
            <a:r>
              <a:rPr lang="de-DE" sz="1200" dirty="0" err="1">
                <a:solidFill>
                  <a:schemeClr val="bg2">
                    <a:lumMod val="50000"/>
                  </a:schemeClr>
                </a:solidFill>
              </a:rPr>
              <a:t>data</a:t>
            </a:r>
            <a:r>
              <a:rPr lang="de-DE" sz="1200" dirty="0">
                <a:solidFill>
                  <a:schemeClr val="bg2">
                    <a:lumMod val="50000"/>
                  </a:schemeClr>
                </a:solidFill>
              </a:rPr>
              <a:t>, URL:</a:t>
            </a:r>
          </a:p>
          <a:p>
            <a:r>
              <a:rPr lang="de-DE" sz="1200" dirty="0">
                <a:solidFill>
                  <a:schemeClr val="bg2">
                    <a:lumMod val="50000"/>
                  </a:schemeClr>
                </a:solidFill>
              </a:rPr>
              <a:t>https://</a:t>
            </a:r>
            <a:r>
              <a:rPr lang="de-DE" sz="1200" dirty="0" err="1">
                <a:solidFill>
                  <a:schemeClr val="bg2">
                    <a:lumMod val="50000"/>
                  </a:schemeClr>
                </a:solidFill>
              </a:rPr>
              <a:t>ec.europa.eu</a:t>
            </a:r>
            <a:r>
              <a:rPr lang="de-DE" sz="1200" dirty="0">
                <a:solidFill>
                  <a:schemeClr val="bg2">
                    <a:lumMod val="50000"/>
                  </a:schemeClr>
                </a:solidFill>
              </a:rPr>
              <a:t>/</a:t>
            </a:r>
            <a:r>
              <a:rPr lang="de-DE" sz="1200" dirty="0" err="1">
                <a:solidFill>
                  <a:schemeClr val="bg2">
                    <a:lumMod val="50000"/>
                  </a:schemeClr>
                </a:solidFill>
              </a:rPr>
              <a:t>eurostat</a:t>
            </a:r>
            <a:r>
              <a:rPr lang="de-DE" sz="1200" dirty="0">
                <a:solidFill>
                  <a:schemeClr val="bg2">
                    <a:lumMod val="50000"/>
                  </a:schemeClr>
                </a:solidFill>
              </a:rPr>
              <a:t>/</a:t>
            </a:r>
            <a:r>
              <a:rPr lang="de-DE" sz="1200" dirty="0" err="1">
                <a:solidFill>
                  <a:schemeClr val="bg2">
                    <a:lumMod val="50000"/>
                  </a:schemeClr>
                </a:solidFill>
              </a:rPr>
              <a:t>databrowser</a:t>
            </a:r>
            <a:r>
              <a:rPr lang="de-DE" sz="1200" dirty="0">
                <a:solidFill>
                  <a:schemeClr val="bg2">
                    <a:lumMod val="50000"/>
                  </a:schemeClr>
                </a:solidFill>
              </a:rPr>
              <a:t>/</a:t>
            </a:r>
            <a:r>
              <a:rPr lang="de-DE" sz="1200" dirty="0" err="1">
                <a:solidFill>
                  <a:schemeClr val="bg2">
                    <a:lumMod val="50000"/>
                  </a:schemeClr>
                </a:solidFill>
              </a:rPr>
              <a:t>view</a:t>
            </a:r>
            <a:r>
              <a:rPr lang="de-DE" sz="1200" dirty="0">
                <a:solidFill>
                  <a:schemeClr val="bg2">
                    <a:lumMod val="50000"/>
                  </a:schemeClr>
                </a:solidFill>
              </a:rPr>
              <a:t>/ei_etea19_m/</a:t>
            </a:r>
            <a:r>
              <a:rPr lang="de-DE" sz="1200" dirty="0" err="1">
                <a:solidFill>
                  <a:schemeClr val="bg2">
                    <a:lumMod val="50000"/>
                  </a:schemeClr>
                </a:solidFill>
              </a:rPr>
              <a:t>default</a:t>
            </a:r>
            <a:r>
              <a:rPr lang="de-DE" sz="1200" dirty="0">
                <a:solidFill>
                  <a:schemeClr val="bg2">
                    <a:lumMod val="50000"/>
                  </a:schemeClr>
                </a:solidFill>
              </a:rPr>
              <a:t>/</a:t>
            </a:r>
            <a:r>
              <a:rPr lang="de-DE" sz="1200" dirty="0" err="1">
                <a:solidFill>
                  <a:schemeClr val="bg2">
                    <a:lumMod val="50000"/>
                  </a:schemeClr>
                </a:solidFill>
              </a:rPr>
              <a:t>table?lang</a:t>
            </a:r>
            <a:r>
              <a:rPr lang="de-DE" sz="1200" dirty="0">
                <a:solidFill>
                  <a:schemeClr val="bg2">
                    <a:lumMod val="50000"/>
                  </a:schemeClr>
                </a:solidFill>
              </a:rPr>
              <a:t>=en, letzter Zugriff: 15.02.2021</a:t>
            </a:r>
          </a:p>
          <a:p>
            <a:endParaRPr lang="de-DE" sz="1200" i="1" dirty="0">
              <a:solidFill>
                <a:schemeClr val="bg2">
                  <a:lumMod val="50000"/>
                </a:schemeClr>
              </a:solidFill>
            </a:endParaRPr>
          </a:p>
          <a:p>
            <a:r>
              <a:rPr lang="de-DE" sz="1200" i="1" dirty="0" err="1">
                <a:solidFill>
                  <a:schemeClr val="bg2">
                    <a:lumMod val="50000"/>
                  </a:schemeClr>
                </a:solidFill>
              </a:rPr>
              <a:t>finanzen.net</a:t>
            </a:r>
            <a:r>
              <a:rPr lang="de-DE" sz="1200" i="1" dirty="0">
                <a:solidFill>
                  <a:schemeClr val="bg2">
                    <a:lumMod val="50000"/>
                  </a:schemeClr>
                </a:solidFill>
              </a:rPr>
              <a:t> </a:t>
            </a:r>
            <a:r>
              <a:rPr lang="de-DE" sz="1200" dirty="0">
                <a:solidFill>
                  <a:schemeClr val="bg2">
                    <a:lumMod val="50000"/>
                  </a:schemeClr>
                </a:solidFill>
              </a:rPr>
              <a:t>(2021): </a:t>
            </a:r>
            <a:r>
              <a:rPr lang="de-DE" sz="1200" cap="all" dirty="0"/>
              <a:t>HISTORISCHE KURSDATEN FÜR DAX 3, URL: </a:t>
            </a:r>
            <a:r>
              <a:rPr lang="de-DE" sz="1200" dirty="0">
                <a:solidFill>
                  <a:schemeClr val="bg2">
                    <a:lumMod val="50000"/>
                  </a:schemeClr>
                </a:solidFill>
              </a:rPr>
              <a:t>https://</a:t>
            </a:r>
            <a:r>
              <a:rPr lang="de-DE" sz="1200" dirty="0" err="1">
                <a:solidFill>
                  <a:schemeClr val="bg2">
                    <a:lumMod val="50000"/>
                  </a:schemeClr>
                </a:solidFill>
              </a:rPr>
              <a:t>www.finanzen.net</a:t>
            </a:r>
            <a:r>
              <a:rPr lang="de-DE" sz="1200" dirty="0">
                <a:solidFill>
                  <a:schemeClr val="bg2">
                    <a:lumMod val="50000"/>
                  </a:schemeClr>
                </a:solidFill>
              </a:rPr>
              <a:t>/</a:t>
            </a:r>
            <a:r>
              <a:rPr lang="de-DE" sz="1200" dirty="0" err="1">
                <a:solidFill>
                  <a:schemeClr val="bg2">
                    <a:lumMod val="50000"/>
                  </a:schemeClr>
                </a:solidFill>
              </a:rPr>
              <a:t>index</a:t>
            </a:r>
            <a:r>
              <a:rPr lang="de-DE" sz="1200" dirty="0">
                <a:solidFill>
                  <a:schemeClr val="bg2">
                    <a:lumMod val="50000"/>
                  </a:schemeClr>
                </a:solidFill>
              </a:rPr>
              <a:t>/</a:t>
            </a:r>
            <a:r>
              <a:rPr lang="de-DE" sz="1200" dirty="0" err="1">
                <a:solidFill>
                  <a:schemeClr val="bg2">
                    <a:lumMod val="50000"/>
                  </a:schemeClr>
                </a:solidFill>
              </a:rPr>
              <a:t>dax</a:t>
            </a:r>
            <a:r>
              <a:rPr lang="de-DE" sz="1200" dirty="0">
                <a:solidFill>
                  <a:schemeClr val="bg2">
                    <a:lumMod val="50000"/>
                  </a:schemeClr>
                </a:solidFill>
              </a:rPr>
              <a:t>/historisch, letzter Zugriff: 15.02.2021</a:t>
            </a:r>
          </a:p>
          <a:p>
            <a:endParaRPr lang="de-DE" sz="1200" dirty="0">
              <a:solidFill>
                <a:schemeClr val="bg2">
                  <a:lumMod val="50000"/>
                </a:schemeClr>
              </a:solidFill>
            </a:endParaRPr>
          </a:p>
          <a:p>
            <a:r>
              <a:rPr lang="de-DE" sz="1200" i="1" dirty="0" err="1">
                <a:solidFill>
                  <a:schemeClr val="bg2">
                    <a:lumMod val="50000"/>
                  </a:schemeClr>
                </a:solidFill>
              </a:rPr>
              <a:t>Flaticon</a:t>
            </a:r>
            <a:r>
              <a:rPr lang="de-DE" sz="1200" i="1" dirty="0">
                <a:solidFill>
                  <a:schemeClr val="bg2">
                    <a:lumMod val="50000"/>
                  </a:schemeClr>
                </a:solidFill>
              </a:rPr>
              <a:t> </a:t>
            </a:r>
            <a:r>
              <a:rPr lang="de-DE" sz="1200" dirty="0">
                <a:solidFill>
                  <a:schemeClr val="bg2">
                    <a:lumMod val="50000"/>
                  </a:schemeClr>
                </a:solidFill>
              </a:rPr>
              <a:t>(2021): </a:t>
            </a:r>
            <a:r>
              <a:rPr lang="de-DE" sz="1200" dirty="0" err="1">
                <a:solidFill>
                  <a:schemeClr val="bg2">
                    <a:lumMod val="50000"/>
                  </a:schemeClr>
                </a:solidFill>
              </a:rPr>
              <a:t>Delivery</a:t>
            </a:r>
            <a:r>
              <a:rPr lang="de-DE" sz="1200" dirty="0">
                <a:solidFill>
                  <a:schemeClr val="bg2">
                    <a:lumMod val="50000"/>
                  </a:schemeClr>
                </a:solidFill>
              </a:rPr>
              <a:t> Icon Pack, URL: </a:t>
            </a:r>
            <a:r>
              <a:rPr lang="de-DE" sz="1200" dirty="0" err="1">
                <a:solidFill>
                  <a:schemeClr val="bg2">
                    <a:lumMod val="50000"/>
                  </a:schemeClr>
                </a:solidFill>
              </a:rPr>
              <a:t>www.flaticon.com</a:t>
            </a:r>
            <a:r>
              <a:rPr lang="de-DE" sz="1200" dirty="0">
                <a:solidFill>
                  <a:schemeClr val="bg2">
                    <a:lumMod val="50000"/>
                  </a:schemeClr>
                </a:solidFill>
              </a:rPr>
              <a:t>, letzter Zugriff: 15.02.2021</a:t>
            </a:r>
          </a:p>
          <a:p>
            <a:endParaRPr lang="de-DE" sz="1200" i="1" dirty="0">
              <a:solidFill>
                <a:schemeClr val="bg2">
                  <a:lumMod val="50000"/>
                </a:schemeClr>
              </a:solidFill>
            </a:endParaRPr>
          </a:p>
          <a:p>
            <a:r>
              <a:rPr lang="de-DE" sz="1200" i="1" dirty="0" err="1">
                <a:solidFill>
                  <a:schemeClr val="bg2">
                    <a:lumMod val="50000"/>
                  </a:schemeClr>
                </a:solidFill>
              </a:rPr>
              <a:t>Statista</a:t>
            </a:r>
            <a:r>
              <a:rPr lang="de-DE" sz="1200" dirty="0">
                <a:solidFill>
                  <a:schemeClr val="bg2">
                    <a:lumMod val="50000"/>
                  </a:schemeClr>
                </a:solidFill>
              </a:rPr>
              <a:t> (2021): Entwicklung des Verhältnisses von Frachtangeboten und Laderaumangeboten in Europa von Januar 2018 bis Januar 2021, URL:</a:t>
            </a:r>
          </a:p>
          <a:p>
            <a:r>
              <a:rPr lang="de-DE" sz="1200" dirty="0">
                <a:solidFill>
                  <a:schemeClr val="bg2">
                    <a:lumMod val="50000"/>
                  </a:schemeClr>
                </a:solidFill>
              </a:rPr>
              <a:t>https://de.statista.com/statistik/daten/studie/593243/umfrage/auslastung-der-laderaumkapazitaet-im-europaeischen-transportmarkt/, letzter Zugriff: 15.02.2021</a:t>
            </a:r>
          </a:p>
          <a:p>
            <a:endParaRPr lang="de-DE" sz="1200" dirty="0">
              <a:solidFill>
                <a:schemeClr val="bg2">
                  <a:lumMod val="50000"/>
                </a:schemeClr>
              </a:solidFill>
            </a:endParaRPr>
          </a:p>
          <a:p>
            <a:pPr fontAlgn="base"/>
            <a:r>
              <a:rPr lang="de-DE" sz="1200" i="1" dirty="0" err="1">
                <a:solidFill>
                  <a:schemeClr val="bg2">
                    <a:lumMod val="50000"/>
                  </a:schemeClr>
                </a:solidFill>
              </a:rPr>
              <a:t>Statista</a:t>
            </a:r>
            <a:r>
              <a:rPr lang="de-DE" sz="1200" dirty="0">
                <a:solidFill>
                  <a:schemeClr val="bg2">
                    <a:lumMod val="50000"/>
                  </a:schemeClr>
                </a:solidFill>
              </a:rPr>
              <a:t> (2021): </a:t>
            </a:r>
            <a:r>
              <a:rPr lang="de-DE" sz="1200" dirty="0"/>
              <a:t>Entwicklung des Lkw-Maut-Fahrleistungsindex in Deutschland in den Monaten Januar 2015 bis Januar 2021, URL: </a:t>
            </a:r>
            <a:r>
              <a:rPr lang="de-DE" sz="1200" dirty="0">
                <a:solidFill>
                  <a:schemeClr val="bg2">
                    <a:lumMod val="50000"/>
                  </a:schemeClr>
                </a:solidFill>
              </a:rPr>
              <a:t>https://de.statista.com/statistik/daten/studie/1096236/umfrage/monatlicher-lkw-maut-fahrleistungsindex-in-deutschland/, letzter Zugriff: 15.02.2021</a:t>
            </a:r>
          </a:p>
          <a:p>
            <a:pPr fontAlgn="base"/>
            <a:endParaRPr lang="de-DE" sz="1200" dirty="0">
              <a:solidFill>
                <a:schemeClr val="bg2">
                  <a:lumMod val="50000"/>
                </a:schemeClr>
              </a:solidFill>
            </a:endParaRPr>
          </a:p>
        </p:txBody>
      </p:sp>
    </p:spTree>
    <p:extLst>
      <p:ext uri="{BB962C8B-B14F-4D97-AF65-F5344CB8AC3E}">
        <p14:creationId xmlns:p14="http://schemas.microsoft.com/office/powerpoint/2010/main" val="36945422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sz="3600" dirty="0">
                <a:latin typeface="Oswald"/>
                <a:ea typeface="Oswald"/>
                <a:cs typeface="Oswald"/>
                <a:sym typeface="Oswald"/>
              </a:rPr>
              <a:t>Back </a:t>
            </a:r>
            <a:r>
              <a:rPr lang="de" sz="3600" dirty="0" err="1">
                <a:latin typeface="Oswald"/>
                <a:ea typeface="Oswald"/>
                <a:cs typeface="Oswald"/>
                <a:sym typeface="Oswald"/>
              </a:rPr>
              <a:t>Up</a:t>
            </a:r>
            <a:endParaRPr sz="3600"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1588639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000" dirty="0">
                <a:latin typeface="Oswald"/>
                <a:ea typeface="Oswald"/>
                <a:cs typeface="Oswald"/>
                <a:sym typeface="Oswald"/>
              </a:rPr>
              <a:t>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2000" dirty="0">
                <a:latin typeface="Oswald"/>
                <a:ea typeface="Oswald"/>
                <a:cs typeface="Oswald"/>
                <a:sym typeface="Oswald"/>
              </a:rPr>
              <a:t>in 2018 bis 2020</a:t>
            </a:r>
            <a:r>
              <a:rPr lang="de" sz="2000" b="1" dirty="0">
                <a:solidFill>
                  <a:srgbClr val="0F2741"/>
                </a:solidFill>
                <a:latin typeface="Arial"/>
                <a:ea typeface="Arial"/>
                <a:cs typeface="Arial"/>
                <a:sym typeface="Arial"/>
              </a:rPr>
              <a:t> </a:t>
            </a:r>
            <a:r>
              <a:rPr lang="de" sz="2000" dirty="0">
                <a:latin typeface="Oswald"/>
                <a:ea typeface="Oswald"/>
                <a:cs typeface="Oswald"/>
                <a:sym typeface="Oswald"/>
              </a:rPr>
              <a:t>(in €) insgesamt</a:t>
            </a:r>
            <a:endParaRPr sz="2200" dirty="0">
              <a:latin typeface="Oswald"/>
              <a:ea typeface="Oswald"/>
              <a:cs typeface="Oswald"/>
              <a:sym typeface="Oswald"/>
            </a:endParaRPr>
          </a:p>
        </p:txBody>
      </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DC7BAF48-5450-3E46-A75A-1E044BEAA7A3}"/>
              </a:ext>
            </a:extLst>
          </p:cNvPr>
          <p:cNvPicPr>
            <a:picLocks noChangeAspect="1"/>
          </p:cNvPicPr>
          <p:nvPr/>
        </p:nvPicPr>
        <p:blipFill>
          <a:blip r:embed="rId3"/>
          <a:stretch>
            <a:fillRect/>
          </a:stretch>
        </p:blipFill>
        <p:spPr>
          <a:xfrm>
            <a:off x="392050" y="1446268"/>
            <a:ext cx="5657416" cy="3493454"/>
          </a:xfrm>
          <a:prstGeom prst="rect">
            <a:avLst/>
          </a:prstGeom>
        </p:spPr>
      </p:pic>
      <p:sp>
        <p:nvSpPr>
          <p:cNvPr id="109" name="Google Shape;109;p15"/>
          <p:cNvSpPr/>
          <p:nvPr/>
        </p:nvSpPr>
        <p:spPr>
          <a:xfrm rot="19783262">
            <a:off x="888565" y="2710806"/>
            <a:ext cx="3866975" cy="151667"/>
          </a:xfrm>
          <a:prstGeom prst="stripedRightArrow">
            <a:avLst>
              <a:gd name="adj1" fmla="val 50000"/>
              <a:gd name="adj2" fmla="val 66764"/>
            </a:avLst>
          </a:prstGeom>
          <a:solidFill>
            <a:srgbClr val="92D050"/>
          </a:solidFill>
          <a:ln w="9525" cap="flat"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196317" y="2318039"/>
            <a:ext cx="876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12,36%</a:t>
            </a:r>
            <a:endParaRPr sz="1600" dirty="0">
              <a:solidFill>
                <a:srgbClr val="92D050"/>
              </a:solidFill>
              <a:latin typeface="Oswald"/>
              <a:ea typeface="Oswald"/>
              <a:cs typeface="Oswald"/>
              <a:sym typeface="Oswald"/>
            </a:endParaRPr>
          </a:p>
        </p:txBody>
      </p:sp>
      <p:sp>
        <p:nvSpPr>
          <p:cNvPr id="22" name="Textfeld 21">
            <a:extLst>
              <a:ext uri="{FF2B5EF4-FFF2-40B4-BE49-F238E27FC236}">
                <a16:creationId xmlns:a16="http://schemas.microsoft.com/office/drawing/2014/main" id="{B6DEAB87-7D73-7642-B96D-CAF5E76A5DAF}"/>
              </a:ext>
            </a:extLst>
          </p:cNvPr>
          <p:cNvSpPr txBox="1"/>
          <p:nvPr/>
        </p:nvSpPr>
        <p:spPr>
          <a:xfrm>
            <a:off x="6185042" y="1252781"/>
            <a:ext cx="2819839"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Steigende Umsätze, da 319.903 € Gesamtumsatz in 01.2018 und                3.954.006 € Gesamtumsatz in 12.2020 verzeichnet wurde </a:t>
            </a:r>
          </a:p>
          <a:p>
            <a:pPr marL="285750" indent="-285750">
              <a:lnSpc>
                <a:spcPct val="150000"/>
              </a:lnSpc>
              <a:buFont typeface="Arial" panose="020B0604020202020204" pitchFamily="34" charset="0"/>
              <a:buChar char="•"/>
            </a:pPr>
            <a:endParaRPr lang="de-DE" dirty="0">
              <a:solidFill>
                <a:schemeClr val="bg2"/>
              </a:solidFill>
            </a:endParaRPr>
          </a:p>
          <a:p>
            <a:pPr marL="285750" indent="-285750">
              <a:lnSpc>
                <a:spcPct val="150000"/>
              </a:lnSpc>
              <a:buFont typeface="Arial" panose="020B0604020202020204" pitchFamily="34" charset="0"/>
              <a:buChar char="•"/>
            </a:pPr>
            <a:endParaRPr lang="de-DE" dirty="0">
              <a:solidFill>
                <a:schemeClr val="bg2"/>
              </a:solidFill>
            </a:endParaRPr>
          </a:p>
          <a:p>
            <a:pPr marL="285750" indent="-285750">
              <a:buFont typeface="Arial" panose="020B0604020202020204" pitchFamily="34" charset="0"/>
              <a:buChar char="•"/>
            </a:pPr>
            <a:endParaRPr lang="de-DE" dirty="0">
              <a:solidFill>
                <a:schemeClr val="bg2"/>
              </a:solidFill>
            </a:endParaRPr>
          </a:p>
        </p:txBody>
      </p:sp>
    </p:spTree>
    <p:extLst>
      <p:ext uri="{BB962C8B-B14F-4D97-AF65-F5344CB8AC3E}">
        <p14:creationId xmlns:p14="http://schemas.microsoft.com/office/powerpoint/2010/main" val="9696011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Backup: Vorgegebene Prognose in Margin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029E4E30-6CF4-D048-B1F1-F7779C0181BC}"/>
              </a:ext>
            </a:extLst>
          </p:cNvPr>
          <p:cNvPicPr>
            <a:picLocks noChangeAspect="1"/>
          </p:cNvPicPr>
          <p:nvPr/>
        </p:nvPicPr>
        <p:blipFill>
          <a:blip r:embed="rId3"/>
          <a:stretch>
            <a:fillRect/>
          </a:stretch>
        </p:blipFill>
        <p:spPr>
          <a:xfrm>
            <a:off x="334250" y="1024350"/>
            <a:ext cx="6179988" cy="3820822"/>
          </a:xfrm>
          <a:prstGeom prst="rect">
            <a:avLst/>
          </a:prstGeom>
        </p:spPr>
      </p:pic>
    </p:spTree>
    <p:extLst>
      <p:ext uri="{BB962C8B-B14F-4D97-AF65-F5344CB8AC3E}">
        <p14:creationId xmlns:p14="http://schemas.microsoft.com/office/powerpoint/2010/main" val="9673841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6DCF8D-39A1-4749-97E8-0FABFF617AD7}"/>
              </a:ext>
            </a:extLst>
          </p:cNvPr>
          <p:cNvSpPr>
            <a:spLocks noGrp="1"/>
          </p:cNvSpPr>
          <p:nvPr>
            <p:ph type="title"/>
          </p:nvPr>
        </p:nvSpPr>
        <p:spPr/>
        <p:txBody>
          <a:bodyPr/>
          <a:lstStyle/>
          <a:p>
            <a:r>
              <a:rPr lang="de-DE" dirty="0"/>
              <a:t>Margin CSV Forecast abgebildet</a:t>
            </a:r>
          </a:p>
        </p:txBody>
      </p:sp>
      <p:sp>
        <p:nvSpPr>
          <p:cNvPr id="3" name="Textplatzhalter 2">
            <a:extLst>
              <a:ext uri="{FF2B5EF4-FFF2-40B4-BE49-F238E27FC236}">
                <a16:creationId xmlns:a16="http://schemas.microsoft.com/office/drawing/2014/main" id="{907304BC-1847-E346-85AC-412B72B1FF83}"/>
              </a:ext>
            </a:extLst>
          </p:cNvPr>
          <p:cNvSpPr>
            <a:spLocks noGrp="1"/>
          </p:cNvSpPr>
          <p:nvPr>
            <p:ph type="body" idx="1"/>
          </p:nvPr>
        </p:nvSpPr>
        <p:spPr/>
        <p:txBody>
          <a:bodyPr/>
          <a:lstStyle/>
          <a:p>
            <a:r>
              <a:rPr lang="de-DE" dirty="0"/>
              <a:t>Überlappend, daher nicht relevant</a:t>
            </a:r>
          </a:p>
        </p:txBody>
      </p:sp>
      <p:pic>
        <p:nvPicPr>
          <p:cNvPr id="6" name="Grafik 5">
            <a:extLst>
              <a:ext uri="{FF2B5EF4-FFF2-40B4-BE49-F238E27FC236}">
                <a16:creationId xmlns:a16="http://schemas.microsoft.com/office/drawing/2014/main" id="{2222A568-91B0-2B4A-A716-0DC7D932613C}"/>
              </a:ext>
            </a:extLst>
          </p:cNvPr>
          <p:cNvPicPr>
            <a:picLocks noChangeAspect="1"/>
          </p:cNvPicPr>
          <p:nvPr/>
        </p:nvPicPr>
        <p:blipFill>
          <a:blip r:embed="rId2"/>
          <a:stretch>
            <a:fillRect/>
          </a:stretch>
        </p:blipFill>
        <p:spPr>
          <a:xfrm>
            <a:off x="1517375" y="1670027"/>
            <a:ext cx="5412695" cy="3339001"/>
          </a:xfrm>
          <a:prstGeom prst="rect">
            <a:avLst/>
          </a:prstGeom>
        </p:spPr>
      </p:pic>
    </p:spTree>
    <p:extLst>
      <p:ext uri="{BB962C8B-B14F-4D97-AF65-F5344CB8AC3E}">
        <p14:creationId xmlns:p14="http://schemas.microsoft.com/office/powerpoint/2010/main" val="41098738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441D5B33-5808-8A46-9216-002D512FABA9}"/>
              </a:ext>
            </a:extLst>
          </p:cNvPr>
          <p:cNvPicPr>
            <a:picLocks noChangeAspect="1"/>
          </p:cNvPicPr>
          <p:nvPr/>
        </p:nvPicPr>
        <p:blipFill>
          <a:blip r:embed="rId3"/>
          <a:stretch>
            <a:fillRect/>
          </a:stretch>
        </p:blipFill>
        <p:spPr>
          <a:xfrm>
            <a:off x="1481067" y="874091"/>
            <a:ext cx="6181665" cy="3817178"/>
          </a:xfrm>
          <a:prstGeom prst="rect">
            <a:avLst/>
          </a:prstGeom>
        </p:spPr>
      </p:pic>
    </p:spTree>
    <p:extLst>
      <p:ext uri="{BB962C8B-B14F-4D97-AF65-F5344CB8AC3E}">
        <p14:creationId xmlns:p14="http://schemas.microsoft.com/office/powerpoint/2010/main" val="18872435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lvl="0"/>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B5A7F4AC-5EC8-DA44-B8EB-B30EF005604B}"/>
              </a:ext>
            </a:extLst>
          </p:cNvPr>
          <p:cNvGraphicFramePr>
            <a:graphicFrameLocks/>
          </p:cNvGraphicFramePr>
          <p:nvPr>
            <p:extLst>
              <p:ext uri="{D42A27DB-BD31-4B8C-83A1-F6EECF244321}">
                <p14:modId xmlns:p14="http://schemas.microsoft.com/office/powerpoint/2010/main" val="3329722394"/>
              </p:ext>
            </p:extLst>
          </p:nvPr>
        </p:nvGraphicFramePr>
        <p:xfrm>
          <a:off x="414176" y="1172657"/>
          <a:ext cx="4907466" cy="369394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Diagramm 10">
            <a:extLst>
              <a:ext uri="{FF2B5EF4-FFF2-40B4-BE49-F238E27FC236}">
                <a16:creationId xmlns:a16="http://schemas.microsoft.com/office/drawing/2014/main" id="{EFE400B8-426A-3B45-9FD1-2B59A4DA380E}"/>
              </a:ext>
            </a:extLst>
          </p:cNvPr>
          <p:cNvGraphicFramePr>
            <a:graphicFrameLocks/>
          </p:cNvGraphicFramePr>
          <p:nvPr>
            <p:extLst>
              <p:ext uri="{D42A27DB-BD31-4B8C-83A1-F6EECF244321}">
                <p14:modId xmlns:p14="http://schemas.microsoft.com/office/powerpoint/2010/main" val="894570897"/>
              </p:ext>
            </p:extLst>
          </p:nvPr>
        </p:nvGraphicFramePr>
        <p:xfrm>
          <a:off x="4729719" y="1126066"/>
          <a:ext cx="3924834" cy="374053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6286951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26A2E1B2-0DA4-BE40-A471-A694EDE5DACA}"/>
              </a:ext>
            </a:extLst>
          </p:cNvPr>
          <p:cNvGraphicFramePr>
            <a:graphicFrameLocks/>
          </p:cNvGraphicFramePr>
          <p:nvPr>
            <p:extLst>
              <p:ext uri="{D42A27DB-BD31-4B8C-83A1-F6EECF244321}">
                <p14:modId xmlns:p14="http://schemas.microsoft.com/office/powerpoint/2010/main" val="206268753"/>
              </p:ext>
            </p:extLst>
          </p:nvPr>
        </p:nvGraphicFramePr>
        <p:xfrm>
          <a:off x="356932" y="1053000"/>
          <a:ext cx="8633159" cy="3813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3152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83302" y="1686350"/>
            <a:ext cx="6387453" cy="1024194"/>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Visuelle Exploration</a:t>
            </a:r>
          </a:p>
        </p:txBody>
      </p:sp>
    </p:spTree>
    <p:extLst>
      <p:ext uri="{BB962C8B-B14F-4D97-AF65-F5344CB8AC3E}">
        <p14:creationId xmlns:p14="http://schemas.microsoft.com/office/powerpoint/2010/main" val="28083225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Vorschläge</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5019" y="2069710"/>
            <a:ext cx="4572000" cy="523220"/>
          </a:xfrm>
          <a:prstGeom prst="rect">
            <a:avLst/>
          </a:prstGeom>
        </p:spPr>
        <p:txBody>
          <a:bodyPr>
            <a:spAutoFit/>
          </a:bodyPr>
          <a:lstStyle/>
          <a:p>
            <a:pPr lvl="1"/>
            <a:r>
              <a:rPr lang="de-DE" dirty="0"/>
              <a:t>- 3PL rentiert sich mehr</a:t>
            </a:r>
          </a:p>
          <a:p>
            <a:pPr lvl="1"/>
            <a:endParaRPr lang="de-DE" dirty="0"/>
          </a:p>
        </p:txBody>
      </p:sp>
      <p:pic>
        <p:nvPicPr>
          <p:cNvPr id="4" name="Grafik 3" descr="Schachtel Silhouette">
            <a:extLst>
              <a:ext uri="{FF2B5EF4-FFF2-40B4-BE49-F238E27FC236}">
                <a16:creationId xmlns:a16="http://schemas.microsoft.com/office/drawing/2014/main" id="{B8400B7A-00B2-BB48-B5EC-5F3D3D8FDC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2516" y="1125150"/>
            <a:ext cx="914400" cy="914400"/>
          </a:xfrm>
          <a:prstGeom prst="rect">
            <a:avLst/>
          </a:prstGeom>
        </p:spPr>
      </p:pic>
      <p:pic>
        <p:nvPicPr>
          <p:cNvPr id="6" name="Grafik 5" descr="Sackkarre Silhouette">
            <a:extLst>
              <a:ext uri="{FF2B5EF4-FFF2-40B4-BE49-F238E27FC236}">
                <a16:creationId xmlns:a16="http://schemas.microsoft.com/office/drawing/2014/main" id="{D8C45BCE-A7E8-0148-AE49-54191BE333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52544" y="1573575"/>
            <a:ext cx="914400" cy="914400"/>
          </a:xfrm>
          <a:prstGeom prst="rect">
            <a:avLst/>
          </a:prstGeom>
        </p:spPr>
      </p:pic>
      <p:pic>
        <p:nvPicPr>
          <p:cNvPr id="8" name="Grafik 7" descr="Handschlag Silhouette">
            <a:extLst>
              <a:ext uri="{FF2B5EF4-FFF2-40B4-BE49-F238E27FC236}">
                <a16:creationId xmlns:a16="http://schemas.microsoft.com/office/drawing/2014/main" id="{469D3951-9B54-BE48-8AC7-0A85D36D58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01189" y="2099891"/>
            <a:ext cx="914400" cy="914400"/>
          </a:xfrm>
          <a:prstGeom prst="rect">
            <a:avLst/>
          </a:prstGeom>
        </p:spPr>
      </p:pic>
      <p:pic>
        <p:nvPicPr>
          <p:cNvPr id="10" name="Grafik 9" descr="Glühlampe mit einfarbiger Füllung">
            <a:extLst>
              <a:ext uri="{FF2B5EF4-FFF2-40B4-BE49-F238E27FC236}">
                <a16:creationId xmlns:a16="http://schemas.microsoft.com/office/drawing/2014/main" id="{4B6B8C2B-0C80-C045-A4CF-368F7E6D34F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88144" y="2114550"/>
            <a:ext cx="914400" cy="914400"/>
          </a:xfrm>
          <a:prstGeom prst="rect">
            <a:avLst/>
          </a:prstGeom>
        </p:spPr>
      </p:pic>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8711" y="1048765"/>
            <a:ext cx="914400" cy="914400"/>
          </a:xfrm>
          <a:prstGeom prst="rect">
            <a:avLst/>
          </a:prstGeom>
        </p:spPr>
      </p:pic>
      <p:pic>
        <p:nvPicPr>
          <p:cNvPr id="14" name="Grafik 13" descr="Lupe mit einfarbiger Füllung">
            <a:extLst>
              <a:ext uri="{FF2B5EF4-FFF2-40B4-BE49-F238E27FC236}">
                <a16:creationId xmlns:a16="http://schemas.microsoft.com/office/drawing/2014/main" id="{A4094654-9505-9F4E-B0C5-30ECB0AAAE2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19819" y="2860170"/>
            <a:ext cx="914400" cy="914400"/>
          </a:xfrm>
          <a:prstGeom prst="rect">
            <a:avLst/>
          </a:prstGeom>
        </p:spPr>
      </p:pic>
      <p:pic>
        <p:nvPicPr>
          <p:cNvPr id="22" name="Grafik 21" descr="Lupe Silhouette">
            <a:extLst>
              <a:ext uri="{FF2B5EF4-FFF2-40B4-BE49-F238E27FC236}">
                <a16:creationId xmlns:a16="http://schemas.microsoft.com/office/drawing/2014/main" id="{0AB9F863-2032-4540-A856-2AC8F205B8E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40236" y="2723160"/>
            <a:ext cx="914400" cy="914400"/>
          </a:xfrm>
          <a:prstGeom prst="rect">
            <a:avLst/>
          </a:prstGeom>
        </p:spPr>
      </p:pic>
      <p:pic>
        <p:nvPicPr>
          <p:cNvPr id="24" name="Grafik 23" descr="Geld Silhouette">
            <a:extLst>
              <a:ext uri="{FF2B5EF4-FFF2-40B4-BE49-F238E27FC236}">
                <a16:creationId xmlns:a16="http://schemas.microsoft.com/office/drawing/2014/main" id="{44B36287-4238-5A45-AC4A-F54FA04D799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72130" y="3762015"/>
            <a:ext cx="914400" cy="914400"/>
          </a:xfrm>
          <a:prstGeom prst="rect">
            <a:avLst/>
          </a:prstGeom>
        </p:spPr>
      </p:pic>
      <p:pic>
        <p:nvPicPr>
          <p:cNvPr id="26" name="Grafik 25" descr="Karton geöffnet Silhouette">
            <a:extLst>
              <a:ext uri="{FF2B5EF4-FFF2-40B4-BE49-F238E27FC236}">
                <a16:creationId xmlns:a16="http://schemas.microsoft.com/office/drawing/2014/main" id="{36202667-6C2D-874E-9B3C-758A1E19D05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31916" y="3804750"/>
            <a:ext cx="914400" cy="914400"/>
          </a:xfrm>
          <a:prstGeom prst="rect">
            <a:avLst/>
          </a:prstGeom>
        </p:spPr>
      </p:pic>
      <p:pic>
        <p:nvPicPr>
          <p:cNvPr id="28" name="Grafik 27" descr="LKW Silhouette">
            <a:extLst>
              <a:ext uri="{FF2B5EF4-FFF2-40B4-BE49-F238E27FC236}">
                <a16:creationId xmlns:a16="http://schemas.microsoft.com/office/drawing/2014/main" id="{0A51E467-E756-5242-9AF6-A679064244A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580068" y="2878950"/>
            <a:ext cx="914400" cy="914400"/>
          </a:xfrm>
          <a:prstGeom prst="rect">
            <a:avLst/>
          </a:prstGeom>
        </p:spPr>
      </p:pic>
      <p:pic>
        <p:nvPicPr>
          <p:cNvPr id="30" name="Grafik 29" descr="LKW mit einfarbiger Füllung">
            <a:extLst>
              <a:ext uri="{FF2B5EF4-FFF2-40B4-BE49-F238E27FC236}">
                <a16:creationId xmlns:a16="http://schemas.microsoft.com/office/drawing/2014/main" id="{EC596E14-0F0B-1841-B034-CAE0AFBEE6C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649776" y="3229380"/>
            <a:ext cx="914400" cy="914400"/>
          </a:xfrm>
          <a:prstGeom prst="rect">
            <a:avLst/>
          </a:prstGeom>
        </p:spPr>
      </p:pic>
      <p:pic>
        <p:nvPicPr>
          <p:cNvPr id="32" name="Grafik 31" descr="Cloudcomputing Silhouette">
            <a:extLst>
              <a:ext uri="{FF2B5EF4-FFF2-40B4-BE49-F238E27FC236}">
                <a16:creationId xmlns:a16="http://schemas.microsoft.com/office/drawing/2014/main" id="{C61BA899-04AF-D243-8260-36BD16471D3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631916" y="903330"/>
            <a:ext cx="914400" cy="914400"/>
          </a:xfrm>
          <a:prstGeom prst="rect">
            <a:avLst/>
          </a:prstGeom>
        </p:spPr>
      </p:pic>
      <p:pic>
        <p:nvPicPr>
          <p:cNvPr id="34" name="Grafik 33" descr="Signal Silhouette">
            <a:extLst>
              <a:ext uri="{FF2B5EF4-FFF2-40B4-BE49-F238E27FC236}">
                <a16:creationId xmlns:a16="http://schemas.microsoft.com/office/drawing/2014/main" id="{2966B1AA-E157-6D49-B0B9-EEB7349C74E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615289" y="3855150"/>
            <a:ext cx="914400" cy="914400"/>
          </a:xfrm>
          <a:prstGeom prst="rect">
            <a:avLst/>
          </a:prstGeom>
        </p:spPr>
      </p:pic>
      <p:pic>
        <p:nvPicPr>
          <p:cNvPr id="36" name="Grafik 35" descr="Signal mit einfarbiger Füllung">
            <a:extLst>
              <a:ext uri="{FF2B5EF4-FFF2-40B4-BE49-F238E27FC236}">
                <a16:creationId xmlns:a16="http://schemas.microsoft.com/office/drawing/2014/main" id="{E9710DAF-E579-5D4B-AC89-129A5C760DF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710366" y="2938905"/>
            <a:ext cx="914400" cy="914400"/>
          </a:xfrm>
          <a:prstGeom prst="rect">
            <a:avLst/>
          </a:prstGeom>
        </p:spPr>
      </p:pic>
      <p:pic>
        <p:nvPicPr>
          <p:cNvPr id="38" name="Grafik 37" descr="Balkendiagramm mit Aufwärtstrend Silhouette">
            <a:extLst>
              <a:ext uri="{FF2B5EF4-FFF2-40B4-BE49-F238E27FC236}">
                <a16:creationId xmlns:a16="http://schemas.microsoft.com/office/drawing/2014/main" id="{F741514B-0FCA-DC49-BAE9-F32BB4842864}"/>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670733" y="970170"/>
            <a:ext cx="914400" cy="914400"/>
          </a:xfrm>
          <a:prstGeom prst="rect">
            <a:avLst/>
          </a:prstGeom>
        </p:spPr>
      </p:pic>
      <p:pic>
        <p:nvPicPr>
          <p:cNvPr id="40" name="Grafik 39" descr="Aufwärtstrend Silhouette">
            <a:extLst>
              <a:ext uri="{FF2B5EF4-FFF2-40B4-BE49-F238E27FC236}">
                <a16:creationId xmlns:a16="http://schemas.microsoft.com/office/drawing/2014/main" id="{1A92EF40-EA13-5849-BCC8-AE87101442CA}"/>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6670733" y="1904595"/>
            <a:ext cx="914400" cy="914400"/>
          </a:xfrm>
          <a:prstGeom prst="rect">
            <a:avLst/>
          </a:prstGeom>
        </p:spPr>
      </p:pic>
      <p:pic>
        <p:nvPicPr>
          <p:cNvPr id="42" name="Grafik 41" descr="Münzen mit einfarbiger Füllung">
            <a:extLst>
              <a:ext uri="{FF2B5EF4-FFF2-40B4-BE49-F238E27FC236}">
                <a16:creationId xmlns:a16="http://schemas.microsoft.com/office/drawing/2014/main" id="{6719BAF4-A1AD-2648-8CE4-E820A861AA9A}"/>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5818826" y="2878950"/>
            <a:ext cx="914400" cy="914400"/>
          </a:xfrm>
          <a:prstGeom prst="rect">
            <a:avLst/>
          </a:prstGeom>
        </p:spPr>
      </p:pic>
    </p:spTree>
    <p:extLst>
      <p:ext uri="{BB962C8B-B14F-4D97-AF65-F5344CB8AC3E}">
        <p14:creationId xmlns:p14="http://schemas.microsoft.com/office/powerpoint/2010/main" val="2316833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 Datenbereinigung</a:t>
            </a:r>
            <a:endParaRPr dirty="0">
              <a:latin typeface="Oswald"/>
              <a:ea typeface="Oswald"/>
              <a:cs typeface="Oswald"/>
              <a:sym typeface="Oswald"/>
            </a:endParaRPr>
          </a:p>
        </p:txBody>
      </p:sp>
      <p:pic>
        <p:nvPicPr>
          <p:cNvPr id="14" name="Grafik 13">
            <a:extLst>
              <a:ext uri="{FF2B5EF4-FFF2-40B4-BE49-F238E27FC236}">
                <a16:creationId xmlns:a16="http://schemas.microsoft.com/office/drawing/2014/main" id="{A9D77923-FB02-A24A-9983-841D6A5FBC13}"/>
              </a:ext>
            </a:extLst>
          </p:cNvPr>
          <p:cNvPicPr>
            <a:picLocks noChangeAspect="1"/>
          </p:cNvPicPr>
          <p:nvPr/>
        </p:nvPicPr>
        <p:blipFill>
          <a:blip r:embed="rId3"/>
          <a:stretch>
            <a:fillRect/>
          </a:stretch>
        </p:blipFill>
        <p:spPr>
          <a:xfrm>
            <a:off x="334249" y="1162174"/>
            <a:ext cx="4310493" cy="2660190"/>
          </a:xfrm>
          <a:prstGeom prst="rect">
            <a:avLst/>
          </a:prstGeom>
        </p:spPr>
      </p:pic>
      <p:pic>
        <p:nvPicPr>
          <p:cNvPr id="15" name="Grafik 14">
            <a:extLst>
              <a:ext uri="{FF2B5EF4-FFF2-40B4-BE49-F238E27FC236}">
                <a16:creationId xmlns:a16="http://schemas.microsoft.com/office/drawing/2014/main" id="{21F39EE1-33A6-454D-BBBA-D32452B517D2}"/>
              </a:ext>
            </a:extLst>
          </p:cNvPr>
          <p:cNvPicPr>
            <a:picLocks noChangeAspect="1"/>
          </p:cNvPicPr>
          <p:nvPr/>
        </p:nvPicPr>
        <p:blipFill>
          <a:blip r:embed="rId4"/>
          <a:stretch>
            <a:fillRect/>
          </a:stretch>
        </p:blipFill>
        <p:spPr>
          <a:xfrm>
            <a:off x="4644742" y="1162174"/>
            <a:ext cx="4310494" cy="2660191"/>
          </a:xfrm>
          <a:prstGeom prst="rect">
            <a:avLst/>
          </a:prstGeom>
        </p:spPr>
      </p:pic>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2" name="Textfeld 21">
            <a:extLst>
              <a:ext uri="{FF2B5EF4-FFF2-40B4-BE49-F238E27FC236}">
                <a16:creationId xmlns:a16="http://schemas.microsoft.com/office/drawing/2014/main" id="{A575F321-8BF8-C543-819D-0B6FA514E89B}"/>
              </a:ext>
            </a:extLst>
          </p:cNvPr>
          <p:cNvSpPr txBox="1"/>
          <p:nvPr/>
        </p:nvSpPr>
        <p:spPr>
          <a:xfrm>
            <a:off x="634375" y="3853186"/>
            <a:ext cx="7345708" cy="11660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sz="1200" b="1" dirty="0">
                <a:solidFill>
                  <a:srgbClr val="3B5998"/>
                </a:solidFill>
              </a:rPr>
              <a:t>Entfernen</a:t>
            </a:r>
            <a:r>
              <a:rPr lang="de-DE" sz="1200" dirty="0">
                <a:solidFill>
                  <a:srgbClr val="3B5998"/>
                </a:solidFill>
              </a:rPr>
              <a:t> von fehlende Werte, wie z. B. Lane Domain „NA“ Werten, ersten vier Zeilen und fake Order</a:t>
            </a:r>
          </a:p>
          <a:p>
            <a:pPr marL="285750" indent="-285750">
              <a:lnSpc>
                <a:spcPct val="150000"/>
              </a:lnSpc>
              <a:buFont typeface="Arial" panose="020B0604020202020204" pitchFamily="34" charset="0"/>
              <a:buChar char="•"/>
            </a:pPr>
            <a:r>
              <a:rPr lang="de-DE" sz="1200" b="1" dirty="0">
                <a:solidFill>
                  <a:srgbClr val="3B5998"/>
                </a:solidFill>
              </a:rPr>
              <a:t>Bearbeitung</a:t>
            </a:r>
            <a:r>
              <a:rPr lang="de-DE" sz="1200" dirty="0">
                <a:solidFill>
                  <a:srgbClr val="3B5998"/>
                </a:solidFill>
              </a:rPr>
              <a:t> falscher Werte, wie z. B. Ländercodes und Jahre</a:t>
            </a:r>
          </a:p>
          <a:p>
            <a:pPr marL="285750" indent="-285750">
              <a:lnSpc>
                <a:spcPct val="150000"/>
              </a:lnSpc>
              <a:buFont typeface="Arial" panose="020B0604020202020204" pitchFamily="34" charset="0"/>
              <a:buChar char="•"/>
            </a:pPr>
            <a:r>
              <a:rPr lang="de-DE" sz="1200" b="1" dirty="0">
                <a:solidFill>
                  <a:srgbClr val="3B5998"/>
                </a:solidFill>
              </a:rPr>
              <a:t>Eingrenzung </a:t>
            </a:r>
            <a:r>
              <a:rPr lang="de-DE" sz="1200" dirty="0">
                <a:solidFill>
                  <a:srgbClr val="3B5998"/>
                </a:solidFill>
              </a:rPr>
              <a:t>größer/gleich 0 bei gebuchten und zugewiesenen Transportkosten</a:t>
            </a:r>
          </a:p>
          <a:p>
            <a:pPr marL="285750" indent="-285750">
              <a:lnSpc>
                <a:spcPct val="150000"/>
              </a:lnSpc>
              <a:buFont typeface="Arial" panose="020B0604020202020204" pitchFamily="34" charset="0"/>
              <a:buChar char="•"/>
            </a:pPr>
            <a:r>
              <a:rPr lang="de-DE" sz="1200" b="1" dirty="0">
                <a:solidFill>
                  <a:srgbClr val="3B5998"/>
                </a:solidFill>
              </a:rPr>
              <a:t>Überprüfung</a:t>
            </a:r>
            <a:r>
              <a:rPr lang="de-DE" sz="1200" dirty="0">
                <a:solidFill>
                  <a:srgbClr val="3B5998"/>
                </a:solidFill>
              </a:rPr>
              <a:t> von Duplikaten</a:t>
            </a:r>
          </a:p>
        </p:txBody>
      </p:sp>
      <p:sp>
        <p:nvSpPr>
          <p:cNvPr id="2" name="Pfeil nach rechts 1">
            <a:extLst>
              <a:ext uri="{FF2B5EF4-FFF2-40B4-BE49-F238E27FC236}">
                <a16:creationId xmlns:a16="http://schemas.microsoft.com/office/drawing/2014/main" id="{DD5FF7AD-C5DD-054D-9A52-371D593C1794}"/>
              </a:ext>
            </a:extLst>
          </p:cNvPr>
          <p:cNvSpPr/>
          <p:nvPr/>
        </p:nvSpPr>
        <p:spPr>
          <a:xfrm rot="20260624">
            <a:off x="3964270" y="1489283"/>
            <a:ext cx="390094" cy="201719"/>
          </a:xfrm>
          <a:prstGeom prst="rightArrow">
            <a:avLst/>
          </a:prstGeom>
          <a:solidFill>
            <a:srgbClr val="92D050"/>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74249" y="2114267"/>
            <a:ext cx="7301854" cy="914966"/>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Kennzahlen und Reporting</a:t>
            </a:r>
          </a:p>
        </p:txBody>
      </p:sp>
    </p:spTree>
    <p:extLst>
      <p:ext uri="{BB962C8B-B14F-4D97-AF65-F5344CB8AC3E}">
        <p14:creationId xmlns:p14="http://schemas.microsoft.com/office/powerpoint/2010/main" val="1942450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body" idx="4294967295"/>
          </p:nvPr>
        </p:nvSpPr>
        <p:spPr>
          <a:xfrm>
            <a:off x="6027892"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Transportkostenentwicklung</a:t>
            </a:r>
          </a:p>
          <a:p>
            <a:pPr marL="0" lvl="0" indent="0">
              <a:buNone/>
            </a:pPr>
            <a:r>
              <a:rPr lang="de-DE" sz="1400" dirty="0">
                <a:latin typeface="Oswald"/>
                <a:ea typeface="Oswald"/>
                <a:cs typeface="Oswald"/>
                <a:sym typeface="Oswald"/>
              </a:rPr>
              <a:t>Gebuchte Transportkosten vs. zugewiesene Transportpreisen</a:t>
            </a:r>
            <a:endParaRPr sz="1400" dirty="0">
              <a:latin typeface="Oswald"/>
              <a:ea typeface="Oswald"/>
              <a:cs typeface="Oswald"/>
              <a:sym typeface="Oswald"/>
            </a:endParaRPr>
          </a:p>
        </p:txBody>
      </p:sp>
      <p:sp>
        <p:nvSpPr>
          <p:cNvPr id="132" name="Google Shape;132;p16"/>
          <p:cNvSpPr txBox="1">
            <a:spLocks noGrp="1"/>
          </p:cNvSpPr>
          <p:nvPr>
            <p:ph type="body" idx="4294967295"/>
          </p:nvPr>
        </p:nvSpPr>
        <p:spPr>
          <a:xfrm>
            <a:off x="2095928" y="3196251"/>
            <a:ext cx="6675163" cy="1837233"/>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nSpc>
                <a:spcPct val="150000"/>
              </a:lnSpc>
              <a:buNone/>
            </a:pPr>
            <a:r>
              <a:rPr lang="de" sz="1400" b="1" dirty="0">
                <a:latin typeface="Oswald"/>
                <a:ea typeface="Oswald"/>
                <a:cs typeface="Oswald"/>
                <a:sym typeface="Oswald"/>
              </a:rPr>
              <a:t>Zeitliche Bemessungen: </a:t>
            </a:r>
            <a:r>
              <a:rPr lang="de-DE" sz="1400" dirty="0">
                <a:latin typeface="Oswald"/>
                <a:ea typeface="Oswald"/>
                <a:cs typeface="Oswald"/>
                <a:sym typeface="Oswald"/>
              </a:rPr>
              <a:t>Jahre, Monate sowie Wochen</a:t>
            </a:r>
            <a:endParaRPr lang="de" sz="1400" b="1" dirty="0">
              <a:latin typeface="Oswald"/>
              <a:ea typeface="Oswald"/>
              <a:cs typeface="Oswald"/>
              <a:sym typeface="Oswald"/>
            </a:endParaRPr>
          </a:p>
          <a:p>
            <a:pPr marL="0" lvl="0" indent="0">
              <a:lnSpc>
                <a:spcPct val="150000"/>
              </a:lnSpc>
              <a:buNone/>
            </a:pPr>
            <a:r>
              <a:rPr lang="de" sz="1400" b="1" dirty="0">
                <a:latin typeface="Oswald"/>
                <a:ea typeface="Oswald"/>
                <a:cs typeface="Oswald"/>
                <a:sym typeface="Oswald"/>
              </a:rPr>
              <a:t>Business Model: </a:t>
            </a:r>
            <a:r>
              <a:rPr lang="de-DE" sz="1400" dirty="0">
                <a:latin typeface="Oswald"/>
                <a:ea typeface="Oswald"/>
                <a:cs typeface="Oswald"/>
                <a:sym typeface="Oswald"/>
              </a:rPr>
              <a:t>3PL vs. 4PL</a:t>
            </a:r>
          </a:p>
          <a:p>
            <a:pPr marL="0" lvl="0" indent="0">
              <a:lnSpc>
                <a:spcPct val="150000"/>
              </a:lnSpc>
              <a:buNone/>
            </a:pPr>
            <a:r>
              <a:rPr lang="de" sz="1400" b="1" dirty="0">
                <a:latin typeface="Oswald"/>
                <a:ea typeface="Oswald"/>
                <a:cs typeface="Oswald"/>
                <a:sym typeface="Oswald"/>
              </a:rPr>
              <a:t>Lane Domain: </a:t>
            </a:r>
            <a:r>
              <a:rPr lang="de-DE" sz="1400" dirty="0">
                <a:latin typeface="Oswald"/>
                <a:ea typeface="Oswald"/>
                <a:cs typeface="Oswald"/>
                <a:sym typeface="Oswald"/>
              </a:rPr>
              <a:t>Einzelaufträge vs. Kontraktaufträge </a:t>
            </a:r>
          </a:p>
          <a:p>
            <a:pPr marL="0" indent="0">
              <a:lnSpc>
                <a:spcPct val="150000"/>
              </a:lnSpc>
              <a:buNone/>
            </a:pPr>
            <a:r>
              <a:rPr lang="de" sz="1400" b="1" dirty="0">
                <a:latin typeface="Oswald"/>
                <a:ea typeface="Oswald"/>
                <a:cs typeface="Oswald"/>
                <a:sym typeface="Oswald"/>
              </a:rPr>
              <a:t>OTD: </a:t>
            </a:r>
            <a:r>
              <a:rPr lang="de-DE" sz="1400" dirty="0">
                <a:latin typeface="Oswald"/>
                <a:ea typeface="Oswald"/>
                <a:cs typeface="Oswald"/>
                <a:sym typeface="Oswald"/>
              </a:rPr>
              <a:t>On Time </a:t>
            </a:r>
            <a:r>
              <a:rPr lang="de-DE" sz="1400" dirty="0" err="1">
                <a:latin typeface="Oswald"/>
                <a:ea typeface="Oswald"/>
                <a:cs typeface="Oswald"/>
                <a:sym typeface="Oswald"/>
              </a:rPr>
              <a:t>Delivery</a:t>
            </a:r>
            <a:endParaRPr lang="de-DE" sz="1400" dirty="0">
              <a:latin typeface="Oswald"/>
              <a:ea typeface="Oswald"/>
              <a:cs typeface="Oswald"/>
              <a:sym typeface="Oswald"/>
            </a:endParaRPr>
          </a:p>
          <a:p>
            <a:pPr marL="0" indent="0">
              <a:lnSpc>
                <a:spcPct val="150000"/>
              </a:lnSpc>
              <a:buNone/>
            </a:pPr>
            <a:r>
              <a:rPr lang="de-DE" sz="1400" b="1" dirty="0">
                <a:latin typeface="Oswald"/>
                <a:ea typeface="Oswald"/>
                <a:cs typeface="Oswald"/>
                <a:sym typeface="Oswald"/>
              </a:rPr>
              <a:t>Externe Faktoren</a:t>
            </a:r>
            <a:r>
              <a:rPr lang="de-DE" sz="1400" dirty="0">
                <a:latin typeface="Oswald"/>
                <a:ea typeface="Oswald"/>
                <a:cs typeface="Oswald"/>
                <a:sym typeface="Oswald"/>
              </a:rPr>
              <a:t>: Historische Daten DAX, Mautpreise usw.</a:t>
            </a:r>
          </a:p>
          <a:p>
            <a:pPr marL="0" indent="0">
              <a:lnSpc>
                <a:spcPct val="150000"/>
              </a:lnSpc>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lgn="l" rtl="0">
              <a:spcBef>
                <a:spcPts val="0"/>
              </a:spcBef>
              <a:spcAft>
                <a:spcPts val="0"/>
              </a:spcAft>
              <a:buNone/>
            </a:pPr>
            <a:endParaRPr lang="de-DE" sz="1400" dirty="0">
              <a:solidFill>
                <a:srgbClr val="FF0000"/>
              </a:solidFill>
              <a:latin typeface="Oswald"/>
              <a:ea typeface="Oswald"/>
              <a:cs typeface="Oswald"/>
              <a:sym typeface="Oswald"/>
            </a:endParaRPr>
          </a:p>
        </p:txBody>
      </p:sp>
      <p:sp>
        <p:nvSpPr>
          <p:cNvPr id="133" name="Google Shape;133;p16"/>
          <p:cNvSpPr txBox="1">
            <a:spLocks noGrp="1"/>
          </p:cNvSpPr>
          <p:nvPr>
            <p:ph type="body" idx="4294967295"/>
          </p:nvPr>
        </p:nvSpPr>
        <p:spPr>
          <a:xfrm>
            <a:off x="410966"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Umsatz- und Kostenentwicklung</a:t>
            </a:r>
            <a:endParaRPr lang="de-DE" sz="1400" dirty="0">
              <a:latin typeface="Oswald"/>
              <a:ea typeface="Oswald"/>
              <a:cs typeface="Oswald"/>
              <a:sym typeface="Oswald"/>
            </a:endParaRPr>
          </a:p>
          <a:p>
            <a:pPr marL="0" lvl="0" indent="0" algn="l" rtl="0">
              <a:spcBef>
                <a:spcPts val="0"/>
              </a:spcBef>
              <a:spcAft>
                <a:spcPts val="0"/>
              </a:spcAft>
              <a:buNone/>
            </a:pPr>
            <a:r>
              <a:rPr lang="de-DE" sz="1400" dirty="0">
                <a:latin typeface="Oswald"/>
                <a:ea typeface="Oswald"/>
                <a:cs typeface="Oswald"/>
                <a:sym typeface="Oswald"/>
              </a:rPr>
              <a:t>Entwicklung</a:t>
            </a:r>
          </a:p>
          <a:p>
            <a:pPr marL="0" lvl="0" indent="0" algn="l" rtl="0">
              <a:spcBef>
                <a:spcPts val="0"/>
              </a:spcBef>
              <a:spcAft>
                <a:spcPts val="0"/>
              </a:spcAft>
              <a:buNone/>
            </a:pPr>
            <a:r>
              <a:rPr lang="de-DE" sz="1400" dirty="0">
                <a:latin typeface="Oswald"/>
                <a:ea typeface="Oswald"/>
                <a:cs typeface="Oswald"/>
                <a:sym typeface="Oswald"/>
              </a:rPr>
              <a:t>Marge in Abhängigkeit von Faktoren</a:t>
            </a:r>
            <a:endParaRPr sz="1400" dirty="0">
              <a:latin typeface="Oswald"/>
              <a:ea typeface="Oswald"/>
              <a:cs typeface="Oswald"/>
              <a:sym typeface="Oswald"/>
            </a:endParaRPr>
          </a:p>
        </p:txBody>
      </p:sp>
      <p:sp>
        <p:nvSpPr>
          <p:cNvPr id="134" name="Google Shape;134;p16"/>
          <p:cNvSpPr/>
          <p:nvPr/>
        </p:nvSpPr>
        <p:spPr>
          <a:xfrm>
            <a:off x="410966"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800" dirty="0">
                <a:solidFill>
                  <a:srgbClr val="FFFFFF"/>
                </a:solidFill>
                <a:latin typeface="Oswald"/>
                <a:ea typeface="Oswald"/>
                <a:cs typeface="Oswald"/>
                <a:sym typeface="Oswald"/>
              </a:rPr>
              <a:t>1. MARGE</a:t>
            </a:r>
            <a:endParaRPr sz="1800" dirty="0">
              <a:solidFill>
                <a:srgbClr val="FFFFFF"/>
              </a:solidFill>
              <a:latin typeface="Oswald"/>
              <a:ea typeface="Oswald"/>
              <a:cs typeface="Oswald"/>
              <a:sym typeface="Oswald"/>
            </a:endParaRPr>
          </a:p>
        </p:txBody>
      </p:sp>
      <p:sp>
        <p:nvSpPr>
          <p:cNvPr id="135" name="Google Shape;135;p16"/>
          <p:cNvSpPr/>
          <p:nvPr/>
        </p:nvSpPr>
        <p:spPr>
          <a:xfrm>
            <a:off x="410966" y="3196251"/>
            <a:ext cx="1604793" cy="1837233"/>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DE" sz="1800" dirty="0">
                <a:solidFill>
                  <a:srgbClr val="FFFFFF"/>
                </a:solidFill>
                <a:latin typeface="Oswald"/>
                <a:ea typeface="Oswald"/>
                <a:cs typeface="Oswald"/>
                <a:sym typeface="Oswald"/>
              </a:rPr>
              <a:t>4. INTERNE &amp; EXTERNE FAKTOREN</a:t>
            </a:r>
            <a:endParaRPr sz="1800" dirty="0">
              <a:solidFill>
                <a:srgbClr val="FFFFFF"/>
              </a:solidFill>
              <a:latin typeface="Oswald"/>
              <a:ea typeface="Oswald"/>
              <a:cs typeface="Oswald"/>
              <a:sym typeface="Oswald"/>
            </a:endParaRPr>
          </a:p>
        </p:txBody>
      </p:sp>
      <p:sp>
        <p:nvSpPr>
          <p:cNvPr id="136" name="Google Shape;136;p16"/>
          <p:cNvSpPr/>
          <p:nvPr/>
        </p:nvSpPr>
        <p:spPr>
          <a:xfrm>
            <a:off x="6027892"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800" dirty="0">
                <a:solidFill>
                  <a:srgbClr val="FFFFFF"/>
                </a:solidFill>
                <a:latin typeface="Oswald"/>
                <a:ea typeface="Oswald"/>
                <a:cs typeface="Oswald"/>
                <a:sym typeface="Oswald"/>
              </a:rPr>
              <a:t>3. TRANSPORTKOSTEN</a:t>
            </a:r>
            <a:endParaRPr sz="1800" dirty="0">
              <a:solidFill>
                <a:srgbClr val="FFFFFF"/>
              </a:solidFill>
              <a:latin typeface="Oswald"/>
              <a:ea typeface="Oswald"/>
              <a:cs typeface="Oswald"/>
              <a:sym typeface="Oswald"/>
            </a:endParaRPr>
          </a:p>
        </p:txBody>
      </p:sp>
      <p:sp>
        <p:nvSpPr>
          <p:cNvPr id="137" name="Google Shape;137;p16"/>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latin typeface="Oswald"/>
                <a:ea typeface="Oswald"/>
                <a:cs typeface="Oswald"/>
                <a:sym typeface="Oswald"/>
              </a:rPr>
              <a:t>Problemstellung</a:t>
            </a:r>
            <a:endParaRPr dirty="0">
              <a:latin typeface="Oswald"/>
              <a:ea typeface="Oswald"/>
              <a:cs typeface="Oswald"/>
              <a:sym typeface="Oswald"/>
            </a:endParaRPr>
          </a:p>
        </p:txBody>
      </p:sp>
      <p:sp>
        <p:nvSpPr>
          <p:cNvPr id="138" name="Google Shape;138;p16"/>
          <p:cNvSpPr txBox="1">
            <a:spLocks noGrp="1"/>
          </p:cNvSpPr>
          <p:nvPr>
            <p:ph type="body" idx="4294967295"/>
          </p:nvPr>
        </p:nvSpPr>
        <p:spPr>
          <a:xfrm>
            <a:off x="3228658"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Auftragsentwicklung</a:t>
            </a:r>
          </a:p>
          <a:p>
            <a:pPr marL="0" lvl="0" indent="0">
              <a:buNone/>
            </a:pPr>
            <a:r>
              <a:rPr lang="de-DE" sz="1400" dirty="0">
                <a:latin typeface="Oswald"/>
                <a:ea typeface="Oswald"/>
                <a:cs typeface="Oswald"/>
                <a:sym typeface="Oswald"/>
              </a:rPr>
              <a:t>Nationale vs. internationale Aufträge sowie Import vs. Export</a:t>
            </a:r>
          </a:p>
          <a:p>
            <a:pPr marL="0" lvl="0" indent="0" algn="l" rtl="0">
              <a:spcBef>
                <a:spcPts val="0"/>
              </a:spcBef>
              <a:spcAft>
                <a:spcPts val="0"/>
              </a:spcAft>
              <a:buNone/>
            </a:pPr>
            <a:endParaRPr sz="1400" dirty="0">
              <a:latin typeface="Oswald"/>
              <a:ea typeface="Oswald"/>
              <a:cs typeface="Oswald"/>
              <a:sym typeface="Oswald"/>
            </a:endParaRPr>
          </a:p>
        </p:txBody>
      </p:sp>
      <p:sp>
        <p:nvSpPr>
          <p:cNvPr id="139" name="Google Shape;139;p16"/>
          <p:cNvSpPr/>
          <p:nvPr/>
        </p:nvSpPr>
        <p:spPr>
          <a:xfrm>
            <a:off x="3228658"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lvl="0" algn="ctr"/>
            <a:r>
              <a:rPr lang="de-DE" sz="1800" dirty="0">
                <a:solidFill>
                  <a:srgbClr val="FFFFFF"/>
                </a:solidFill>
                <a:latin typeface="Oswald"/>
                <a:ea typeface="Oswald"/>
                <a:cs typeface="Oswald"/>
                <a:sym typeface="Oswald"/>
              </a:rPr>
              <a:t>2. AUFTRÄGE</a:t>
            </a:r>
          </a:p>
        </p:txBody>
      </p:sp>
      <p:sp>
        <p:nvSpPr>
          <p:cNvPr id="22" name="Google Shape;120;p15">
            <a:extLst>
              <a:ext uri="{FF2B5EF4-FFF2-40B4-BE49-F238E27FC236}">
                <a16:creationId xmlns:a16="http://schemas.microsoft.com/office/drawing/2014/main" id="{4E9C06B0-0D62-084C-892C-FE2ACC5DA02E}"/>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 name="Google Shape;121;p15">
            <a:extLst>
              <a:ext uri="{FF2B5EF4-FFF2-40B4-BE49-F238E27FC236}">
                <a16:creationId xmlns:a16="http://schemas.microsoft.com/office/drawing/2014/main" id="{6FCC1B4F-B55D-294C-BB35-297EC4F403A9}"/>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24" name="Google Shape;122;p15">
            <a:extLst>
              <a:ext uri="{FF2B5EF4-FFF2-40B4-BE49-F238E27FC236}">
                <a16:creationId xmlns:a16="http://schemas.microsoft.com/office/drawing/2014/main" id="{7EFE33A5-4AE6-2C47-94F9-CF33660820EF}"/>
              </a:ext>
            </a:extLst>
          </p:cNvPr>
          <p:cNvSpPr/>
          <p:nvPr/>
        </p:nvSpPr>
        <p:spPr>
          <a:xfrm>
            <a:off x="311700" y="99741"/>
            <a:ext cx="17043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MOTIVATION</a:t>
            </a:r>
            <a:endParaRPr sz="1200" dirty="0">
              <a:solidFill>
                <a:srgbClr val="FFFFFF"/>
              </a:solidFill>
              <a:latin typeface="Oswald"/>
              <a:ea typeface="Oswald"/>
              <a:cs typeface="Oswald"/>
              <a:sym typeface="Oswald"/>
            </a:endParaRPr>
          </a:p>
        </p:txBody>
      </p:sp>
      <p:sp>
        <p:nvSpPr>
          <p:cNvPr id="25" name="Google Shape;123;p15">
            <a:extLst>
              <a:ext uri="{FF2B5EF4-FFF2-40B4-BE49-F238E27FC236}">
                <a16:creationId xmlns:a16="http://schemas.microsoft.com/office/drawing/2014/main" id="{BF7C7EFD-B527-7740-95B6-6BEECF73DFD6}"/>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A</a:t>
            </a:r>
            <a:endParaRPr sz="1200" dirty="0">
              <a:solidFill>
                <a:srgbClr val="FFFFFF"/>
              </a:solidFill>
              <a:latin typeface="Oswald"/>
              <a:ea typeface="Oswald"/>
              <a:cs typeface="Oswald"/>
              <a:sym typeface="Oswald"/>
            </a:endParaRPr>
          </a:p>
        </p:txBody>
      </p:sp>
      <p:sp>
        <p:nvSpPr>
          <p:cNvPr id="26" name="Google Shape;124;p15">
            <a:extLst>
              <a:ext uri="{FF2B5EF4-FFF2-40B4-BE49-F238E27FC236}">
                <a16:creationId xmlns:a16="http://schemas.microsoft.com/office/drawing/2014/main" id="{024DED51-64B9-1D46-8FF9-7E3488D75942}"/>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7" name="Google Shape;125;p15">
            <a:extLst>
              <a:ext uri="{FF2B5EF4-FFF2-40B4-BE49-F238E27FC236}">
                <a16:creationId xmlns:a16="http://schemas.microsoft.com/office/drawing/2014/main" id="{34320AA5-7CA1-1D4C-9054-3BBCF041E72E}"/>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3" name="Grafik 2">
            <a:extLst>
              <a:ext uri="{FF2B5EF4-FFF2-40B4-BE49-F238E27FC236}">
                <a16:creationId xmlns:a16="http://schemas.microsoft.com/office/drawing/2014/main" id="{6EC66CE0-292C-BD47-9D04-1B6173E4DDAA}"/>
              </a:ext>
            </a:extLst>
          </p:cNvPr>
          <p:cNvPicPr>
            <a:picLocks noChangeAspect="1"/>
          </p:cNvPicPr>
          <p:nvPr/>
        </p:nvPicPr>
        <p:blipFill>
          <a:blip r:embed="rId3"/>
          <a:stretch>
            <a:fillRect/>
          </a:stretch>
        </p:blipFill>
        <p:spPr>
          <a:xfrm>
            <a:off x="311699" y="1155700"/>
            <a:ext cx="5689069" cy="3514300"/>
          </a:xfrm>
          <a:prstGeom prst="rect">
            <a:avLst/>
          </a:prstGeom>
        </p:spPr>
      </p:pic>
      <p:sp>
        <p:nvSpPr>
          <p:cNvPr id="107" name="Google Shape;107;p15"/>
          <p:cNvSpPr txBox="1">
            <a:spLocks noGrp="1"/>
          </p:cNvSpPr>
          <p:nvPr>
            <p:ph type="title"/>
          </p:nvPr>
        </p:nvSpPr>
        <p:spPr>
          <a:xfrm>
            <a:off x="394225" y="473500"/>
            <a:ext cx="6619761"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600" dirty="0">
                <a:latin typeface="Oswald"/>
                <a:ea typeface="Oswald"/>
                <a:cs typeface="Oswald"/>
                <a:sym typeface="Oswald"/>
              </a:rPr>
              <a:t>Nationale Kosten und Umsatz von </a:t>
            </a:r>
            <a:r>
              <a:rPr lang="de" sz="2600" dirty="0" err="1">
                <a:latin typeface="Oswald"/>
                <a:ea typeface="Oswald"/>
                <a:cs typeface="Oswald"/>
                <a:sym typeface="Oswald"/>
              </a:rPr>
              <a:t>InstaFreight</a:t>
            </a:r>
            <a:r>
              <a:rPr lang="de" sz="2600" dirty="0">
                <a:latin typeface="Oswald"/>
                <a:ea typeface="Oswald"/>
                <a:cs typeface="Oswald"/>
                <a:sym typeface="Oswald"/>
              </a:rPr>
              <a:t>  </a:t>
            </a:r>
            <a:br>
              <a:rPr lang="de" sz="2600" dirty="0">
                <a:latin typeface="Oswald"/>
                <a:ea typeface="Oswald"/>
                <a:cs typeface="Oswald"/>
                <a:sym typeface="Oswald"/>
              </a:rPr>
            </a:br>
            <a:endParaRPr sz="2600" dirty="0">
              <a:latin typeface="Oswald"/>
              <a:ea typeface="Oswald"/>
              <a:cs typeface="Oswald"/>
              <a:sym typeface="Oswald"/>
            </a:endParaRPr>
          </a:p>
        </p:txBody>
      </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109" name="Google Shape;109;p15"/>
          <p:cNvSpPr/>
          <p:nvPr/>
        </p:nvSpPr>
        <p:spPr>
          <a:xfrm rot="19923627">
            <a:off x="886488" y="2307278"/>
            <a:ext cx="3866975" cy="186962"/>
          </a:xfrm>
          <a:prstGeom prst="stripedRightArrow">
            <a:avLst>
              <a:gd name="adj1" fmla="val 50000"/>
              <a:gd name="adj2" fmla="val 66764"/>
            </a:avLst>
          </a:prstGeom>
          <a:solidFill>
            <a:srgbClr val="92D050">
              <a:alpha val="50000"/>
            </a:srgbClr>
          </a:solidFill>
          <a:ln>
            <a:solidFill>
              <a:srgbClr val="92D050"/>
            </a:solid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015759" y="1969903"/>
            <a:ext cx="101532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+ 12,36 %</a:t>
            </a:r>
            <a:endParaRPr sz="1600" dirty="0">
              <a:solidFill>
                <a:srgbClr val="92D050"/>
              </a:solidFill>
              <a:latin typeface="Oswald"/>
              <a:ea typeface="Oswald"/>
              <a:cs typeface="Oswald"/>
              <a:sym typeface="Oswald"/>
            </a:endParaRPr>
          </a:p>
        </p:txBody>
      </p:sp>
      <p:sp>
        <p:nvSpPr>
          <p:cNvPr id="22" name="Textfeld 21">
            <a:extLst>
              <a:ext uri="{FF2B5EF4-FFF2-40B4-BE49-F238E27FC236}">
                <a16:creationId xmlns:a16="http://schemas.microsoft.com/office/drawing/2014/main" id="{B6DEAB87-7D73-7642-B96D-CAF5E76A5DAF}"/>
              </a:ext>
            </a:extLst>
          </p:cNvPr>
          <p:cNvSpPr txBox="1"/>
          <p:nvPr/>
        </p:nvSpPr>
        <p:spPr>
          <a:xfrm>
            <a:off x="6185042" y="1252781"/>
            <a:ext cx="2819839"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Steigende Umsätze, da 319.903 € Gesamtumsatz in 01.2018 und                3.954.006 € Gesamtumsatz in 12.2020 verzeichnet wurde </a:t>
            </a:r>
          </a:p>
          <a:p>
            <a:pPr marL="285750" indent="-285750">
              <a:lnSpc>
                <a:spcPct val="150000"/>
              </a:lnSpc>
              <a:buFont typeface="Arial" panose="020B0604020202020204" pitchFamily="34" charset="0"/>
              <a:buChar char="•"/>
            </a:pPr>
            <a:endParaRPr lang="de-DE" dirty="0">
              <a:solidFill>
                <a:schemeClr val="bg2"/>
              </a:solidFill>
            </a:endParaRPr>
          </a:p>
          <a:p>
            <a:pPr marL="285750" indent="-285750">
              <a:lnSpc>
                <a:spcPct val="150000"/>
              </a:lnSpc>
              <a:buFont typeface="Arial" panose="020B0604020202020204" pitchFamily="34" charset="0"/>
              <a:buChar char="•"/>
            </a:pPr>
            <a:endParaRPr lang="de-DE" dirty="0">
              <a:solidFill>
                <a:schemeClr val="bg2"/>
              </a:solidFill>
            </a:endParaRPr>
          </a:p>
          <a:p>
            <a:pPr marL="285750" indent="-285750">
              <a:buFont typeface="Arial" panose="020B0604020202020204" pitchFamily="34" charset="0"/>
              <a:buChar char="•"/>
            </a:pPr>
            <a:endParaRPr lang="de-DE" dirty="0">
              <a:solidFill>
                <a:schemeClr val="bg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102462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600" dirty="0">
                <a:latin typeface="Oswald"/>
                <a:ea typeface="Oswald"/>
                <a:cs typeface="Oswald"/>
                <a:sym typeface="Oswald"/>
              </a:rPr>
              <a:t>Margen-Entwicklung</a:t>
            </a:r>
            <a:endParaRPr sz="26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Textfeld 4">
            <a:extLst>
              <a:ext uri="{FF2B5EF4-FFF2-40B4-BE49-F238E27FC236}">
                <a16:creationId xmlns:a16="http://schemas.microsoft.com/office/drawing/2014/main" id="{5830DE71-AFA1-A84A-B795-4026051F21AF}"/>
              </a:ext>
            </a:extLst>
          </p:cNvPr>
          <p:cNvSpPr txBox="1"/>
          <p:nvPr/>
        </p:nvSpPr>
        <p:spPr>
          <a:xfrm>
            <a:off x="6266577" y="1171613"/>
            <a:ext cx="2877424" cy="3216265"/>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Margen Einbruch in 09.2020, liegt bei </a:t>
            </a:r>
            <a:r>
              <a:rPr lang="de-DE" dirty="0">
                <a:solidFill>
                  <a:srgbClr val="C00000"/>
                </a:solidFill>
              </a:rPr>
              <a:t>-25.473 € National </a:t>
            </a:r>
            <a:r>
              <a:rPr lang="de-DE" dirty="0">
                <a:solidFill>
                  <a:schemeClr val="bg2"/>
                </a:solidFill>
              </a:rPr>
              <a:t>und bei 14.045 € insgesamt</a:t>
            </a:r>
          </a:p>
          <a:p>
            <a:pPr marL="285750" indent="-285750">
              <a:lnSpc>
                <a:spcPct val="150000"/>
              </a:lnSpc>
              <a:buFont typeface="Arial" panose="020B0604020202020204" pitchFamily="34" charset="0"/>
              <a:buChar char="•"/>
            </a:pPr>
            <a:r>
              <a:rPr lang="de-DE" dirty="0">
                <a:solidFill>
                  <a:schemeClr val="bg2"/>
                </a:solidFill>
              </a:rPr>
              <a:t>Margen Höchststand in 04.2020, liegt bei </a:t>
            </a:r>
            <a:r>
              <a:rPr lang="de-DE" dirty="0">
                <a:solidFill>
                  <a:srgbClr val="92D050"/>
                </a:solidFill>
              </a:rPr>
              <a:t>+ 266.884 €</a:t>
            </a:r>
          </a:p>
          <a:p>
            <a:pPr marL="285750" indent="-285750">
              <a:lnSpc>
                <a:spcPct val="150000"/>
              </a:lnSpc>
              <a:buFont typeface="Arial" panose="020B0604020202020204" pitchFamily="34" charset="0"/>
              <a:buChar char="•"/>
            </a:pPr>
            <a:r>
              <a:rPr lang="de-DE" dirty="0">
                <a:solidFill>
                  <a:schemeClr val="bg2"/>
                </a:solidFill>
              </a:rPr>
              <a:t>Insgesamt steigende Umsätze bis 04.2020</a:t>
            </a:r>
          </a:p>
          <a:p>
            <a:pPr marL="285750" indent="-285750">
              <a:lnSpc>
                <a:spcPct val="150000"/>
              </a:lnSpc>
              <a:buFont typeface="Arial" panose="020B0604020202020204" pitchFamily="34" charset="0"/>
              <a:buChar char="•"/>
            </a:pPr>
            <a:r>
              <a:rPr lang="de-DE" dirty="0">
                <a:solidFill>
                  <a:schemeClr val="bg2"/>
                </a:solidFill>
              </a:rPr>
              <a:t>Marge stagniert seit 05.2020</a:t>
            </a:r>
          </a:p>
          <a:p>
            <a:pPr marL="285750" indent="-285750">
              <a:buFont typeface="Arial" panose="020B0604020202020204" pitchFamily="34" charset="0"/>
              <a:buChar char="•"/>
            </a:pPr>
            <a:endParaRPr lang="de-DE" dirty="0">
              <a:solidFill>
                <a:schemeClr val="bg2"/>
              </a:solidFill>
            </a:endParaRPr>
          </a:p>
        </p:txBody>
      </p:sp>
      <p:cxnSp>
        <p:nvCxnSpPr>
          <p:cNvPr id="15" name="Gerade Verbindung 14">
            <a:extLst>
              <a:ext uri="{FF2B5EF4-FFF2-40B4-BE49-F238E27FC236}">
                <a16:creationId xmlns:a16="http://schemas.microsoft.com/office/drawing/2014/main" id="{DBF0C5E0-35C8-A247-88AA-4A208EC12F75}"/>
              </a:ext>
            </a:extLst>
          </p:cNvPr>
          <p:cNvCxnSpPr>
            <a:cxnSpLocks/>
          </p:cNvCxnSpPr>
          <p:nvPr/>
        </p:nvCxnSpPr>
        <p:spPr>
          <a:xfrm flipH="1">
            <a:off x="931428" y="3785973"/>
            <a:ext cx="5483716"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Rechteck 9">
            <a:extLst>
              <a:ext uri="{FF2B5EF4-FFF2-40B4-BE49-F238E27FC236}">
                <a16:creationId xmlns:a16="http://schemas.microsoft.com/office/drawing/2014/main" id="{9E506CAA-D330-694D-81EC-CB5628C7B99E}"/>
              </a:ext>
            </a:extLst>
          </p:cNvPr>
          <p:cNvSpPr/>
          <p:nvPr/>
        </p:nvSpPr>
        <p:spPr>
          <a:xfrm>
            <a:off x="4018002" y="2417862"/>
            <a:ext cx="1107996" cy="307777"/>
          </a:xfrm>
          <a:prstGeom prst="rect">
            <a:avLst/>
          </a:prstGeom>
        </p:spPr>
        <p:txBody>
          <a:bodyPr wrap="none">
            <a:spAutoFit/>
          </a:bodyPr>
          <a:lstStyle/>
          <a:p>
            <a:r>
              <a:rPr lang="de-DE" dirty="0"/>
              <a:t>	</a:t>
            </a:r>
          </a:p>
        </p:txBody>
      </p:sp>
      <p:pic>
        <p:nvPicPr>
          <p:cNvPr id="3" name="Grafik 2">
            <a:extLst>
              <a:ext uri="{FF2B5EF4-FFF2-40B4-BE49-F238E27FC236}">
                <a16:creationId xmlns:a16="http://schemas.microsoft.com/office/drawing/2014/main" id="{07D8F56F-015B-244E-9C2F-35FD438E7093}"/>
              </a:ext>
            </a:extLst>
          </p:cNvPr>
          <p:cNvPicPr>
            <a:picLocks noChangeAspect="1"/>
          </p:cNvPicPr>
          <p:nvPr/>
        </p:nvPicPr>
        <p:blipFill>
          <a:blip r:embed="rId3"/>
          <a:stretch>
            <a:fillRect/>
          </a:stretch>
        </p:blipFill>
        <p:spPr>
          <a:xfrm>
            <a:off x="311700" y="1171613"/>
            <a:ext cx="6049035" cy="3733119"/>
          </a:xfrm>
          <a:prstGeom prst="rect">
            <a:avLst/>
          </a:prstGeom>
        </p:spPr>
      </p:pic>
    </p:spTree>
    <p:extLst>
      <p:ext uri="{BB962C8B-B14F-4D97-AF65-F5344CB8AC3E}">
        <p14:creationId xmlns:p14="http://schemas.microsoft.com/office/powerpoint/2010/main" val="1427196302"/>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2877</Words>
  <Application>Microsoft Macintosh PowerPoint</Application>
  <PresentationFormat>Bildschirmpräsentation (16:9)</PresentationFormat>
  <Paragraphs>561</Paragraphs>
  <Slides>40</Slides>
  <Notes>39</Notes>
  <HiddenSlides>1</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40</vt:i4>
      </vt:variant>
    </vt:vector>
  </HeadingPairs>
  <TitlesOfParts>
    <vt:vector size="45" baseType="lpstr">
      <vt:lpstr>Roboto</vt:lpstr>
      <vt:lpstr>Arial</vt:lpstr>
      <vt:lpstr>Wingdings</vt:lpstr>
      <vt:lpstr>Oswald</vt:lpstr>
      <vt:lpstr>Geometric</vt:lpstr>
      <vt:lpstr>PowerPoint-Präsentation</vt:lpstr>
      <vt:lpstr>Team</vt:lpstr>
      <vt:lpstr>AGENDA</vt:lpstr>
      <vt:lpstr>Visuelle Exploration</vt:lpstr>
      <vt:lpstr>Visuelle Exploration: Datenbereinigung</vt:lpstr>
      <vt:lpstr>Kennzahlen und Reporting</vt:lpstr>
      <vt:lpstr>Problemstellung</vt:lpstr>
      <vt:lpstr>Nationale Kosten und Umsatz von InstaFreight   </vt:lpstr>
      <vt:lpstr>Margen-Entwicklung</vt:lpstr>
      <vt:lpstr>Marge in Abhängigkeit von OTD und Lane Domain</vt:lpstr>
      <vt:lpstr>Marge in Abhängigkeit von Fulfillment Strategy und Custom Rate Shipment</vt:lpstr>
      <vt:lpstr>Marge in Abhängigkeit von Wochentagen</vt:lpstr>
      <vt:lpstr>Auftragslage im zeitlichen Verlauf und nach Auftragsrouten</vt:lpstr>
      <vt:lpstr>Auftragslage in Abhängigkeit mit Lane Domain und Fulfillment Strategie</vt:lpstr>
      <vt:lpstr>Auftragslage in Abhängigkeit mit Lane Domain und Fulfillment Strategie</vt:lpstr>
      <vt:lpstr>Kennzahlen und Reporting: Stornierung</vt:lpstr>
      <vt:lpstr>Kennzahlen und Reporting: Stornierungsgründe</vt:lpstr>
      <vt:lpstr>Zeitreihenanalyse:  Vorgehen &amp; Muster</vt:lpstr>
      <vt:lpstr>1. Zeitreihenanalyse Auftragsentwicklung</vt:lpstr>
      <vt:lpstr>2. Zeitreihenanalyse: Ø Marge in EUR</vt:lpstr>
      <vt:lpstr>3. Zeitreihenanalyse: Entwicklung der Kosten</vt:lpstr>
      <vt:lpstr>Korrelation</vt:lpstr>
      <vt:lpstr>2. Korrelation: Ergebnisse</vt:lpstr>
      <vt:lpstr>1. Korrelation: Modell</vt:lpstr>
      <vt:lpstr>1. Korrelation: Erkenntnisse</vt:lpstr>
      <vt:lpstr>Dashboard</vt:lpstr>
      <vt:lpstr>1. Dashboard: Finanzabteilung</vt:lpstr>
      <vt:lpstr>2. Dashboard: Logistikabteilung</vt:lpstr>
      <vt:lpstr>Erkenntnisse</vt:lpstr>
      <vt:lpstr>Erkenntnisse und Handlungsvorschläge</vt:lpstr>
      <vt:lpstr>Danke für Eure Aufmerksamkeit</vt:lpstr>
      <vt:lpstr>Quellen</vt:lpstr>
      <vt:lpstr>Back Up</vt:lpstr>
      <vt:lpstr>Kosten und Umsatz von InstaFreight  in 2018 bis 2020 (in €) insgesamt</vt:lpstr>
      <vt:lpstr>Backup: Vorgegebene Prognose in Margin</vt:lpstr>
      <vt:lpstr>Margin CSV Forecast abgebildet</vt:lpstr>
      <vt:lpstr>PowerPoint-Präsentation</vt:lpstr>
      <vt:lpstr>Visuelle Exploration</vt:lpstr>
      <vt:lpstr>Visuelle Exploration</vt:lpstr>
      <vt:lpstr>Erkenntnisse und Vorschläge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Anh-Thu Tran</cp:lastModifiedBy>
  <cp:revision>239</cp:revision>
  <dcterms:modified xsi:type="dcterms:W3CDTF">2021-02-16T22:30:07Z</dcterms:modified>
</cp:coreProperties>
</file>